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1"/>
  </p:notesMasterIdLst>
  <p:sldIdLst>
    <p:sldId id="256" r:id="rId2"/>
    <p:sldId id="257" r:id="rId3"/>
    <p:sldId id="259" r:id="rId4"/>
    <p:sldId id="258" r:id="rId5"/>
    <p:sldId id="261" r:id="rId6"/>
    <p:sldId id="260" r:id="rId7"/>
    <p:sldId id="262" r:id="rId8"/>
    <p:sldId id="263" r:id="rId9"/>
    <p:sldId id="264" r:id="rId10"/>
    <p:sldId id="265" r:id="rId11"/>
    <p:sldId id="273" r:id="rId12"/>
    <p:sldId id="266" r:id="rId13"/>
    <p:sldId id="267" r:id="rId14"/>
    <p:sldId id="274" r:id="rId15"/>
    <p:sldId id="268" r:id="rId16"/>
    <p:sldId id="269" r:id="rId17"/>
    <p:sldId id="270"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snapToObjects="1">
      <p:cViewPr>
        <p:scale>
          <a:sx n="110" d="100"/>
          <a:sy n="110" d="100"/>
        </p:scale>
        <p:origin x="63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F4B83-4AE4-DF4B-AE2D-E5994A14FC0C}" type="datetimeFigureOut">
              <a:rPr lang="es-ES_tradnl" smtClean="0"/>
              <a:t>23/5/19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2EEA3-EAF6-8245-81EB-8B097EDB546E}" type="slidenum">
              <a:rPr lang="es-ES_tradnl" smtClean="0"/>
              <a:t>‹#›</a:t>
            </a:fld>
            <a:endParaRPr lang="es-ES_tradnl"/>
          </a:p>
        </p:txBody>
      </p:sp>
    </p:spTree>
    <p:extLst>
      <p:ext uri="{BB962C8B-B14F-4D97-AF65-F5344CB8AC3E}">
        <p14:creationId xmlns:p14="http://schemas.microsoft.com/office/powerpoint/2010/main" val="3946189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9F2EEA3-EAF6-8245-81EB-8B097EDB546E}" type="slidenum">
              <a:rPr lang="es-ES_tradnl" smtClean="0"/>
              <a:t>8</a:t>
            </a:fld>
            <a:endParaRPr lang="es-ES_tradnl"/>
          </a:p>
        </p:txBody>
      </p:sp>
    </p:spTree>
    <p:extLst>
      <p:ext uri="{BB962C8B-B14F-4D97-AF65-F5344CB8AC3E}">
        <p14:creationId xmlns:p14="http://schemas.microsoft.com/office/powerpoint/2010/main" val="3653016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9F2EEA3-EAF6-8245-81EB-8B097EDB546E}" type="slidenum">
              <a:rPr lang="es-ES_tradnl" smtClean="0"/>
              <a:t>11</a:t>
            </a:fld>
            <a:endParaRPr lang="es-ES_tradnl"/>
          </a:p>
        </p:txBody>
      </p:sp>
    </p:spTree>
    <p:extLst>
      <p:ext uri="{BB962C8B-B14F-4D97-AF65-F5344CB8AC3E}">
        <p14:creationId xmlns:p14="http://schemas.microsoft.com/office/powerpoint/2010/main" val="1040907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9F2EEA3-EAF6-8245-81EB-8B097EDB546E}" type="slidenum">
              <a:rPr lang="es-ES_tradnl" smtClean="0"/>
              <a:t>13</a:t>
            </a:fld>
            <a:endParaRPr lang="es-ES_tradnl"/>
          </a:p>
        </p:txBody>
      </p:sp>
    </p:spTree>
    <p:extLst>
      <p:ext uri="{BB962C8B-B14F-4D97-AF65-F5344CB8AC3E}">
        <p14:creationId xmlns:p14="http://schemas.microsoft.com/office/powerpoint/2010/main" val="3054557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7CEF7-6FC3-6248-B023-91FB42A8EC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D1A9F0C2-E283-114C-9E93-83A1CBABD1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AF2B0D7C-A27C-6F4D-9831-F1D0768BFAF6}"/>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5" name="Footer Placeholder 4">
            <a:extLst>
              <a:ext uri="{FF2B5EF4-FFF2-40B4-BE49-F238E27FC236}">
                <a16:creationId xmlns:a16="http://schemas.microsoft.com/office/drawing/2014/main" id="{E62AF13C-F2A5-EB48-8783-4D1393BEB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63310-41A6-914B-9E8E-0CC338519154}"/>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1758933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A428-96A8-134B-BA3F-494C1012B37A}"/>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164FF2C1-B23D-2841-BA45-DECA4D813E1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C16B253-E591-8047-B6BE-4A2567075078}"/>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5" name="Footer Placeholder 4">
            <a:extLst>
              <a:ext uri="{FF2B5EF4-FFF2-40B4-BE49-F238E27FC236}">
                <a16:creationId xmlns:a16="http://schemas.microsoft.com/office/drawing/2014/main" id="{BEFCA47A-496B-A545-8433-1B654C36C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F2318-4785-484E-8B5D-E418551908B8}"/>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294935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042574-1178-7547-A142-06DE7D9307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395EF946-2F76-2949-8628-A6D804F10A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614FF876-77C6-8740-B675-B2DAAAFEB45E}"/>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5" name="Footer Placeholder 4">
            <a:extLst>
              <a:ext uri="{FF2B5EF4-FFF2-40B4-BE49-F238E27FC236}">
                <a16:creationId xmlns:a16="http://schemas.microsoft.com/office/drawing/2014/main" id="{F0389F75-063D-E146-A759-D2F68BFEA5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D84CA-6961-584C-9BEF-E42A6A881D20}"/>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108782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C19B-CD90-7D42-AD70-8A9F1432C3E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DF29D49C-565C-AF4B-B2AA-5C67E4D463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19FBD023-AD6B-A042-A093-01D661ACE01B}"/>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5" name="Footer Placeholder 4">
            <a:extLst>
              <a:ext uri="{FF2B5EF4-FFF2-40B4-BE49-F238E27FC236}">
                <a16:creationId xmlns:a16="http://schemas.microsoft.com/office/drawing/2014/main" id="{C83213A0-0923-4E45-9D31-895B24930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665BF-BB12-F34F-9E2C-2512A7402E19}"/>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193536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A27B9-6015-B348-9747-CF16B69E1F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4A208DB4-26FF-1B42-A898-C78A0D39D0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1DAB90-A894-5148-884C-4A920FD1786E}"/>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5" name="Footer Placeholder 4">
            <a:extLst>
              <a:ext uri="{FF2B5EF4-FFF2-40B4-BE49-F238E27FC236}">
                <a16:creationId xmlns:a16="http://schemas.microsoft.com/office/drawing/2014/main" id="{15711359-45D5-6F45-979A-038424DC0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5873FC-A10D-6E4F-832F-99F40B20237C}"/>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22177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20A2-E080-EB4C-99AC-5715CE038929}"/>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D7E4967E-69FF-E04B-BF70-3201FE9ECB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2A9AD2C7-9614-DB4E-8F05-BA7629F9A3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1D4DC713-EE6A-BE42-A7A1-79E6B63114AD}"/>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6" name="Footer Placeholder 5">
            <a:extLst>
              <a:ext uri="{FF2B5EF4-FFF2-40B4-BE49-F238E27FC236}">
                <a16:creationId xmlns:a16="http://schemas.microsoft.com/office/drawing/2014/main" id="{73947F0F-C8CF-EF40-B364-6CA876661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9B3308-5336-FA45-BD2A-B64F64690586}"/>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831621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F373-AB6F-5F48-BAA8-B9B87C9D4564}"/>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953DD87C-9E39-2B40-9F46-BC8619814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59CDE6-BB0B-FD45-899A-C23C5BBE42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4FD30D82-9F07-DD4D-9F74-E4D4DC63B6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CB59361-5A09-1047-8D9C-5C842C8897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D265843E-077B-A741-9A3B-A081046A2F21}"/>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8" name="Footer Placeholder 7">
            <a:extLst>
              <a:ext uri="{FF2B5EF4-FFF2-40B4-BE49-F238E27FC236}">
                <a16:creationId xmlns:a16="http://schemas.microsoft.com/office/drawing/2014/main" id="{BB76E533-5E2A-7747-8AC8-CD69A76402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35DAA8-94FA-EC43-A852-5D7E76F067B0}"/>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26121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7519E-4499-6E4F-AF99-91A699467416}"/>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3EB17956-BBE1-4543-A69A-746C364F7AE2}"/>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4" name="Footer Placeholder 3">
            <a:extLst>
              <a:ext uri="{FF2B5EF4-FFF2-40B4-BE49-F238E27FC236}">
                <a16:creationId xmlns:a16="http://schemas.microsoft.com/office/drawing/2014/main" id="{B5748BBA-26F4-BC46-9407-55B18A6336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6D66B-28E8-7C4B-BADB-5742900F4326}"/>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324747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03238E-D37C-464C-AEF1-BC9DA38EA749}"/>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3" name="Footer Placeholder 2">
            <a:extLst>
              <a:ext uri="{FF2B5EF4-FFF2-40B4-BE49-F238E27FC236}">
                <a16:creationId xmlns:a16="http://schemas.microsoft.com/office/drawing/2014/main" id="{27EA3D26-5FE5-824E-95D3-A68C0E1AA3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5AB3BA-F9E6-B54E-B357-8F19CCD71A32}"/>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2423275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A528-F18F-3140-8D64-47717C4F9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D7850862-2DA6-B24C-BF5E-6B911548AB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D44802F2-6584-634C-AB30-CFEA26C78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5E7ED0-2E1B-7347-8DE5-1F517EF3C82B}"/>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6" name="Footer Placeholder 5">
            <a:extLst>
              <a:ext uri="{FF2B5EF4-FFF2-40B4-BE49-F238E27FC236}">
                <a16:creationId xmlns:a16="http://schemas.microsoft.com/office/drawing/2014/main" id="{C76D97EF-2A5F-8348-9023-A96A09229D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582C20-CCA2-5145-BF9E-28B4905B1F30}"/>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181955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FA40-0192-E44E-9CD1-B57FB9704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70CA3166-DE9B-B945-AD5B-ABB566EE2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17901F47-927C-DE41-BBBD-F07D685C9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FB25C0-8D83-DA43-B915-8F010F060167}"/>
              </a:ext>
            </a:extLst>
          </p:cNvPr>
          <p:cNvSpPr>
            <a:spLocks noGrp="1"/>
          </p:cNvSpPr>
          <p:nvPr>
            <p:ph type="dt" sz="half" idx="10"/>
          </p:nvPr>
        </p:nvSpPr>
        <p:spPr/>
        <p:txBody>
          <a:bodyPr/>
          <a:lstStyle/>
          <a:p>
            <a:fld id="{3FEBD588-2CD3-5842-8C0B-B42E236F05BF}" type="datetimeFigureOut">
              <a:rPr lang="en-US" smtClean="0"/>
              <a:t>5/23/19</a:t>
            </a:fld>
            <a:endParaRPr lang="en-US"/>
          </a:p>
        </p:txBody>
      </p:sp>
      <p:sp>
        <p:nvSpPr>
          <p:cNvPr id="6" name="Footer Placeholder 5">
            <a:extLst>
              <a:ext uri="{FF2B5EF4-FFF2-40B4-BE49-F238E27FC236}">
                <a16:creationId xmlns:a16="http://schemas.microsoft.com/office/drawing/2014/main" id="{D3833E00-810C-544F-A64B-FC8B01DAB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91867-6651-1B4D-8B7B-2ECC37AD95FA}"/>
              </a:ext>
            </a:extLst>
          </p:cNvPr>
          <p:cNvSpPr>
            <a:spLocks noGrp="1"/>
          </p:cNvSpPr>
          <p:nvPr>
            <p:ph type="sldNum" sz="quarter" idx="12"/>
          </p:nvPr>
        </p:nvSpPr>
        <p:spPr/>
        <p:txBody>
          <a:bodyPr/>
          <a:lstStyle/>
          <a:p>
            <a:fld id="{DCE3D6FF-BCC6-4947-BDFC-F105FBADEADC}" type="slidenum">
              <a:rPr lang="en-US" smtClean="0"/>
              <a:t>‹#›</a:t>
            </a:fld>
            <a:endParaRPr lang="en-US"/>
          </a:p>
        </p:txBody>
      </p:sp>
    </p:spTree>
    <p:extLst>
      <p:ext uri="{BB962C8B-B14F-4D97-AF65-F5344CB8AC3E}">
        <p14:creationId xmlns:p14="http://schemas.microsoft.com/office/powerpoint/2010/main" val="2278746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36DE7-3C84-E649-A7F0-A8470AE706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60DA3397-B463-2B44-AC4A-73D6CEF45D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F87CED9E-973F-F94A-8C50-12D824F38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EBD588-2CD3-5842-8C0B-B42E236F05BF}" type="datetimeFigureOut">
              <a:rPr lang="en-US" smtClean="0"/>
              <a:t>5/23/19</a:t>
            </a:fld>
            <a:endParaRPr lang="en-US"/>
          </a:p>
        </p:txBody>
      </p:sp>
      <p:sp>
        <p:nvSpPr>
          <p:cNvPr id="5" name="Footer Placeholder 4">
            <a:extLst>
              <a:ext uri="{FF2B5EF4-FFF2-40B4-BE49-F238E27FC236}">
                <a16:creationId xmlns:a16="http://schemas.microsoft.com/office/drawing/2014/main" id="{9CDE840E-F19E-6041-8D98-8E339ACCEA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7EDB21-96B1-1E43-9571-8671EF09F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3D6FF-BCC6-4947-BDFC-F105FBADEADC}" type="slidenum">
              <a:rPr lang="en-US" smtClean="0"/>
              <a:t>‹#›</a:t>
            </a:fld>
            <a:endParaRPr lang="en-US"/>
          </a:p>
        </p:txBody>
      </p:sp>
    </p:spTree>
    <p:extLst>
      <p:ext uri="{BB962C8B-B14F-4D97-AF65-F5344CB8AC3E}">
        <p14:creationId xmlns:p14="http://schemas.microsoft.com/office/powerpoint/2010/main" val="219609108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bogota.gov.co/"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0188-702F-564A-A768-7FAC3C53E3E9}"/>
              </a:ext>
            </a:extLst>
          </p:cNvPr>
          <p:cNvSpPr>
            <a:spLocks noGrp="1"/>
          </p:cNvSpPr>
          <p:nvPr>
            <p:ph type="ctrTitle"/>
          </p:nvPr>
        </p:nvSpPr>
        <p:spPr/>
        <p:txBody>
          <a:bodyPr>
            <a:normAutofit fontScale="90000"/>
          </a:bodyPr>
          <a:lstStyle/>
          <a:p>
            <a:r>
              <a:rPr lang="en-US" dirty="0" err="1"/>
              <a:t>Análisis</a:t>
            </a:r>
            <a:r>
              <a:rPr lang="en-US" dirty="0"/>
              <a:t> </a:t>
            </a:r>
            <a:r>
              <a:rPr lang="en-US" dirty="0" err="1"/>
              <a:t>Archivo</a:t>
            </a:r>
            <a:r>
              <a:rPr lang="en-US" dirty="0"/>
              <a:t> </a:t>
            </a:r>
            <a:r>
              <a:rPr lang="en-US" dirty="0" err="1"/>
              <a:t>Noticias</a:t>
            </a:r>
            <a:r>
              <a:rPr lang="en-US" dirty="0"/>
              <a:t> </a:t>
            </a:r>
            <a:r>
              <a:rPr lang="en-US" dirty="0" err="1"/>
              <a:t>Alcaldía</a:t>
            </a:r>
            <a:r>
              <a:rPr lang="en-US" dirty="0"/>
              <a:t> Mayor de Bogotá</a:t>
            </a:r>
            <a:br>
              <a:rPr lang="en-US" dirty="0"/>
            </a:br>
            <a:r>
              <a:rPr lang="en-US" dirty="0"/>
              <a:t>2016-2019 (Mayo)</a:t>
            </a:r>
          </a:p>
        </p:txBody>
      </p:sp>
      <p:sp>
        <p:nvSpPr>
          <p:cNvPr id="3" name="Subtitle 2">
            <a:extLst>
              <a:ext uri="{FF2B5EF4-FFF2-40B4-BE49-F238E27FC236}">
                <a16:creationId xmlns:a16="http://schemas.microsoft.com/office/drawing/2014/main" id="{4E31CD90-750E-D548-ACB7-9A4BFBD275BF}"/>
              </a:ext>
            </a:extLst>
          </p:cNvPr>
          <p:cNvSpPr>
            <a:spLocks noGrp="1"/>
          </p:cNvSpPr>
          <p:nvPr>
            <p:ph type="subTitle" idx="1"/>
          </p:nvPr>
        </p:nvSpPr>
        <p:spPr/>
        <p:txBody>
          <a:bodyPr/>
          <a:lstStyle/>
          <a:p>
            <a:r>
              <a:rPr lang="en-US" dirty="0"/>
              <a:t>Sebastián Castro Rodríguez</a:t>
            </a:r>
          </a:p>
        </p:txBody>
      </p:sp>
    </p:spTree>
    <p:extLst>
      <p:ext uri="{BB962C8B-B14F-4D97-AF65-F5344CB8AC3E}">
        <p14:creationId xmlns:p14="http://schemas.microsoft.com/office/powerpoint/2010/main" val="4086469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8F1457-81D4-FC43-B0F7-0648CEF6EB92}"/>
              </a:ext>
            </a:extLst>
          </p:cNvPr>
          <p:cNvPicPr>
            <a:picLocks noChangeAspect="1"/>
          </p:cNvPicPr>
          <p:nvPr/>
        </p:nvPicPr>
        <p:blipFill>
          <a:blip r:embed="rId2"/>
          <a:stretch>
            <a:fillRect/>
          </a:stretch>
        </p:blipFill>
        <p:spPr>
          <a:xfrm>
            <a:off x="78967" y="3432047"/>
            <a:ext cx="5725485" cy="3425953"/>
          </a:xfrm>
          <a:prstGeom prst="rect">
            <a:avLst/>
          </a:prstGeom>
        </p:spPr>
      </p:pic>
      <p:pic>
        <p:nvPicPr>
          <p:cNvPr id="11" name="Picture 10">
            <a:extLst>
              <a:ext uri="{FF2B5EF4-FFF2-40B4-BE49-F238E27FC236}">
                <a16:creationId xmlns:a16="http://schemas.microsoft.com/office/drawing/2014/main" id="{0CC26786-11CC-CB44-BF84-8ADD7E524674}"/>
              </a:ext>
            </a:extLst>
          </p:cNvPr>
          <p:cNvPicPr>
            <a:picLocks noChangeAspect="1"/>
          </p:cNvPicPr>
          <p:nvPr/>
        </p:nvPicPr>
        <p:blipFill>
          <a:blip r:embed="rId3"/>
          <a:stretch>
            <a:fillRect/>
          </a:stretch>
        </p:blipFill>
        <p:spPr>
          <a:xfrm>
            <a:off x="6288703" y="101608"/>
            <a:ext cx="5784945" cy="3432047"/>
          </a:xfrm>
          <a:prstGeom prst="rect">
            <a:avLst/>
          </a:prstGeom>
        </p:spPr>
      </p:pic>
      <p:sp>
        <p:nvSpPr>
          <p:cNvPr id="17" name="Frame 16">
            <a:extLst>
              <a:ext uri="{FF2B5EF4-FFF2-40B4-BE49-F238E27FC236}">
                <a16:creationId xmlns:a16="http://schemas.microsoft.com/office/drawing/2014/main" id="{A4EB50A4-24DD-9743-8C77-BB0F19EEDC80}"/>
              </a:ext>
            </a:extLst>
          </p:cNvPr>
          <p:cNvSpPr/>
          <p:nvPr/>
        </p:nvSpPr>
        <p:spPr>
          <a:xfrm>
            <a:off x="1806497" y="3661724"/>
            <a:ext cx="3050101" cy="311453"/>
          </a:xfrm>
          <a:prstGeom prst="frame">
            <a:avLst>
              <a:gd name="adj1" fmla="val 22532"/>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8" name="Frame 17">
            <a:extLst>
              <a:ext uri="{FF2B5EF4-FFF2-40B4-BE49-F238E27FC236}">
                <a16:creationId xmlns:a16="http://schemas.microsoft.com/office/drawing/2014/main" id="{11924A3F-70D2-3344-B95D-2377BD1795AF}"/>
              </a:ext>
            </a:extLst>
          </p:cNvPr>
          <p:cNvSpPr/>
          <p:nvPr/>
        </p:nvSpPr>
        <p:spPr>
          <a:xfrm>
            <a:off x="1295803" y="4155437"/>
            <a:ext cx="3802566" cy="314465"/>
          </a:xfrm>
          <a:prstGeom prst="frame">
            <a:avLst>
              <a:gd name="adj1" fmla="val 18883"/>
            </a:avLst>
          </a:prstGeom>
          <a:solidFill>
            <a:schemeClr val="accent2">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9" name="Frame 18">
            <a:extLst>
              <a:ext uri="{FF2B5EF4-FFF2-40B4-BE49-F238E27FC236}">
                <a16:creationId xmlns:a16="http://schemas.microsoft.com/office/drawing/2014/main" id="{385BA2D3-C943-5143-A698-596D3FF18F95}"/>
              </a:ext>
            </a:extLst>
          </p:cNvPr>
          <p:cNvSpPr/>
          <p:nvPr/>
        </p:nvSpPr>
        <p:spPr>
          <a:xfrm>
            <a:off x="110992" y="4836601"/>
            <a:ext cx="3591213" cy="356691"/>
          </a:xfrm>
          <a:prstGeom prst="frame">
            <a:avLst>
              <a:gd name="adj1" fmla="val 21170"/>
            </a:avLst>
          </a:prstGeom>
          <a:solidFill>
            <a:schemeClr val="accent2">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0" name="Frame 19">
            <a:extLst>
              <a:ext uri="{FF2B5EF4-FFF2-40B4-BE49-F238E27FC236}">
                <a16:creationId xmlns:a16="http://schemas.microsoft.com/office/drawing/2014/main" id="{9E081272-FD32-D449-B81A-DDBB89858F5B}"/>
              </a:ext>
            </a:extLst>
          </p:cNvPr>
          <p:cNvSpPr/>
          <p:nvPr/>
        </p:nvSpPr>
        <p:spPr>
          <a:xfrm>
            <a:off x="589722" y="5227447"/>
            <a:ext cx="3845905" cy="332543"/>
          </a:xfrm>
          <a:prstGeom prst="frame">
            <a:avLst>
              <a:gd name="adj1" fmla="val 25204"/>
            </a:avLst>
          </a:prstGeom>
          <a:solidFill>
            <a:schemeClr val="accent2">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1" name="Frame 20">
            <a:extLst>
              <a:ext uri="{FF2B5EF4-FFF2-40B4-BE49-F238E27FC236}">
                <a16:creationId xmlns:a16="http://schemas.microsoft.com/office/drawing/2014/main" id="{357F10E2-868C-3442-B9AB-F438F588FE97}"/>
              </a:ext>
            </a:extLst>
          </p:cNvPr>
          <p:cNvSpPr/>
          <p:nvPr/>
        </p:nvSpPr>
        <p:spPr>
          <a:xfrm>
            <a:off x="334537" y="5724172"/>
            <a:ext cx="5469915" cy="442452"/>
          </a:xfrm>
          <a:prstGeom prst="frame">
            <a:avLst>
              <a:gd name="adj1" fmla="val 12602"/>
            </a:avLst>
          </a:prstGeom>
          <a:solidFill>
            <a:schemeClr val="accent2">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2" name="Frame 21">
            <a:extLst>
              <a:ext uri="{FF2B5EF4-FFF2-40B4-BE49-F238E27FC236}">
                <a16:creationId xmlns:a16="http://schemas.microsoft.com/office/drawing/2014/main" id="{4988B7E8-F07A-6C48-9EFF-139D68E05BC1}"/>
              </a:ext>
            </a:extLst>
          </p:cNvPr>
          <p:cNvSpPr/>
          <p:nvPr/>
        </p:nvSpPr>
        <p:spPr>
          <a:xfrm>
            <a:off x="7136780" y="1795313"/>
            <a:ext cx="3615362" cy="301100"/>
          </a:xfrm>
          <a:prstGeom prst="frame">
            <a:avLst>
              <a:gd name="adj1" fmla="val 22902"/>
            </a:avLst>
          </a:prstGeom>
          <a:solidFill>
            <a:schemeClr val="accent2">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3" name="TextBox 22">
            <a:extLst>
              <a:ext uri="{FF2B5EF4-FFF2-40B4-BE49-F238E27FC236}">
                <a16:creationId xmlns:a16="http://schemas.microsoft.com/office/drawing/2014/main" id="{11DBCCC2-2FAB-F045-AA95-5C160E454A96}"/>
              </a:ext>
            </a:extLst>
          </p:cNvPr>
          <p:cNvSpPr txBox="1"/>
          <p:nvPr/>
        </p:nvSpPr>
        <p:spPr>
          <a:xfrm>
            <a:off x="1039220" y="1448300"/>
            <a:ext cx="4315733" cy="369332"/>
          </a:xfrm>
          <a:prstGeom prst="rect">
            <a:avLst/>
          </a:prstGeom>
          <a:noFill/>
        </p:spPr>
        <p:txBody>
          <a:bodyPr wrap="none" rtlCol="0">
            <a:spAutoFit/>
          </a:bodyPr>
          <a:lstStyle/>
          <a:p>
            <a:r>
              <a:rPr lang="es-ES_tradnl" dirty="0"/>
              <a:t>Contexto en donde se utilizan estas palabras</a:t>
            </a:r>
          </a:p>
        </p:txBody>
      </p:sp>
    </p:spTree>
    <p:extLst>
      <p:ext uri="{BB962C8B-B14F-4D97-AF65-F5344CB8AC3E}">
        <p14:creationId xmlns:p14="http://schemas.microsoft.com/office/powerpoint/2010/main" val="187043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C5EA99-FE6E-3147-ADDE-40EBC385BFE5}"/>
              </a:ext>
            </a:extLst>
          </p:cNvPr>
          <p:cNvPicPr>
            <a:picLocks noChangeAspect="1"/>
          </p:cNvPicPr>
          <p:nvPr/>
        </p:nvPicPr>
        <p:blipFill>
          <a:blip r:embed="rId3"/>
          <a:stretch>
            <a:fillRect/>
          </a:stretch>
        </p:blipFill>
        <p:spPr>
          <a:xfrm>
            <a:off x="289931" y="1055568"/>
            <a:ext cx="11491333" cy="5107259"/>
          </a:xfrm>
          <a:prstGeom prst="rect">
            <a:avLst/>
          </a:prstGeom>
        </p:spPr>
      </p:pic>
      <p:sp>
        <p:nvSpPr>
          <p:cNvPr id="5" name="TextBox 4">
            <a:extLst>
              <a:ext uri="{FF2B5EF4-FFF2-40B4-BE49-F238E27FC236}">
                <a16:creationId xmlns:a16="http://schemas.microsoft.com/office/drawing/2014/main" id="{3B674EC2-234C-064E-8B46-2D72C62C75A9}"/>
              </a:ext>
            </a:extLst>
          </p:cNvPr>
          <p:cNvSpPr txBox="1"/>
          <p:nvPr/>
        </p:nvSpPr>
        <p:spPr>
          <a:xfrm>
            <a:off x="1550019" y="686236"/>
            <a:ext cx="9155151" cy="369332"/>
          </a:xfrm>
          <a:prstGeom prst="rect">
            <a:avLst/>
          </a:prstGeom>
          <a:noFill/>
        </p:spPr>
        <p:txBody>
          <a:bodyPr wrap="square" rtlCol="0">
            <a:spAutoFit/>
          </a:bodyPr>
          <a:lstStyle/>
          <a:p>
            <a:pPr algn="ctr"/>
            <a:r>
              <a:rPr lang="es-ES_tradnl" dirty="0"/>
              <a:t>Presencia de palabras Venezolano y Crimen</a:t>
            </a:r>
          </a:p>
        </p:txBody>
      </p:sp>
    </p:spTree>
    <p:extLst>
      <p:ext uri="{BB962C8B-B14F-4D97-AF65-F5344CB8AC3E}">
        <p14:creationId xmlns:p14="http://schemas.microsoft.com/office/powerpoint/2010/main" val="402832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477D94-D59F-7843-85F5-00BAF49E6CD0}"/>
              </a:ext>
            </a:extLst>
          </p:cNvPr>
          <p:cNvSpPr txBox="1"/>
          <p:nvPr/>
        </p:nvSpPr>
        <p:spPr>
          <a:xfrm>
            <a:off x="429291" y="5408341"/>
            <a:ext cx="10965118" cy="646331"/>
          </a:xfrm>
          <a:prstGeom prst="rect">
            <a:avLst/>
          </a:prstGeom>
          <a:noFill/>
        </p:spPr>
        <p:txBody>
          <a:bodyPr wrap="none" rtlCol="0">
            <a:spAutoFit/>
          </a:bodyPr>
          <a:lstStyle/>
          <a:p>
            <a:r>
              <a:rPr lang="es-ES_tradnl" dirty="0"/>
              <a:t>En Mayo de 2016 se realizó el desalojo por parte de la Alcaldía Mayor de Bogotá, en Agosto del mismo año empezó</a:t>
            </a:r>
          </a:p>
          <a:p>
            <a:r>
              <a:rPr lang="es-ES_tradnl" dirty="0"/>
              <a:t>la demolición de las viviendas que se encontraban en esta zona.</a:t>
            </a:r>
          </a:p>
        </p:txBody>
      </p:sp>
      <p:pic>
        <p:nvPicPr>
          <p:cNvPr id="8" name="Picture 7">
            <a:extLst>
              <a:ext uri="{FF2B5EF4-FFF2-40B4-BE49-F238E27FC236}">
                <a16:creationId xmlns:a16="http://schemas.microsoft.com/office/drawing/2014/main" id="{E9DDC7DC-4F83-F245-8CA2-E1285EEC4736}"/>
              </a:ext>
            </a:extLst>
          </p:cNvPr>
          <p:cNvPicPr>
            <a:picLocks noChangeAspect="1"/>
          </p:cNvPicPr>
          <p:nvPr/>
        </p:nvPicPr>
        <p:blipFill rotWithShape="1">
          <a:blip r:embed="rId2"/>
          <a:srcRect l="9114" t="7012" r="9715" b="-145"/>
          <a:stretch/>
        </p:blipFill>
        <p:spPr>
          <a:xfrm>
            <a:off x="963673" y="196770"/>
            <a:ext cx="9896354" cy="5046562"/>
          </a:xfrm>
          <a:prstGeom prst="rect">
            <a:avLst/>
          </a:prstGeom>
        </p:spPr>
      </p:pic>
    </p:spTree>
    <p:extLst>
      <p:ext uri="{BB962C8B-B14F-4D97-AF65-F5344CB8AC3E}">
        <p14:creationId xmlns:p14="http://schemas.microsoft.com/office/powerpoint/2010/main" val="30367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8A63AE-D9AF-F44F-BA90-8241A30D6DC4}"/>
              </a:ext>
            </a:extLst>
          </p:cNvPr>
          <p:cNvPicPr>
            <a:picLocks noChangeAspect="1"/>
          </p:cNvPicPr>
          <p:nvPr/>
        </p:nvPicPr>
        <p:blipFill>
          <a:blip r:embed="rId3"/>
          <a:stretch>
            <a:fillRect/>
          </a:stretch>
        </p:blipFill>
        <p:spPr>
          <a:xfrm>
            <a:off x="135535" y="3523785"/>
            <a:ext cx="6257091" cy="3334215"/>
          </a:xfrm>
          <a:prstGeom prst="rect">
            <a:avLst/>
          </a:prstGeom>
        </p:spPr>
      </p:pic>
      <p:pic>
        <p:nvPicPr>
          <p:cNvPr id="9" name="Picture 8">
            <a:extLst>
              <a:ext uri="{FF2B5EF4-FFF2-40B4-BE49-F238E27FC236}">
                <a16:creationId xmlns:a16="http://schemas.microsoft.com/office/drawing/2014/main" id="{763B3043-E0F2-A342-B44F-985DCB59F5C8}"/>
              </a:ext>
            </a:extLst>
          </p:cNvPr>
          <p:cNvPicPr>
            <a:picLocks noChangeAspect="1"/>
          </p:cNvPicPr>
          <p:nvPr/>
        </p:nvPicPr>
        <p:blipFill>
          <a:blip r:embed="rId4"/>
          <a:stretch>
            <a:fillRect/>
          </a:stretch>
        </p:blipFill>
        <p:spPr>
          <a:xfrm>
            <a:off x="5395302" y="191538"/>
            <a:ext cx="6696037" cy="3271701"/>
          </a:xfrm>
          <a:prstGeom prst="rect">
            <a:avLst/>
          </a:prstGeom>
        </p:spPr>
      </p:pic>
      <p:sp>
        <p:nvSpPr>
          <p:cNvPr id="13" name="Frame 12">
            <a:extLst>
              <a:ext uri="{FF2B5EF4-FFF2-40B4-BE49-F238E27FC236}">
                <a16:creationId xmlns:a16="http://schemas.microsoft.com/office/drawing/2014/main" id="{732F6B9A-D017-AD4F-90E2-807110B648BA}"/>
              </a:ext>
            </a:extLst>
          </p:cNvPr>
          <p:cNvSpPr/>
          <p:nvPr/>
        </p:nvSpPr>
        <p:spPr>
          <a:xfrm>
            <a:off x="530803" y="6077266"/>
            <a:ext cx="5260164" cy="313417"/>
          </a:xfrm>
          <a:prstGeom prst="frame">
            <a:avLst>
              <a:gd name="adj1" fmla="val 15349"/>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4" name="Frame 13">
            <a:extLst>
              <a:ext uri="{FF2B5EF4-FFF2-40B4-BE49-F238E27FC236}">
                <a16:creationId xmlns:a16="http://schemas.microsoft.com/office/drawing/2014/main" id="{1E0DA4EA-67F9-304E-8AD9-0D16F469FE99}"/>
              </a:ext>
            </a:extLst>
          </p:cNvPr>
          <p:cNvSpPr/>
          <p:nvPr/>
        </p:nvSpPr>
        <p:spPr>
          <a:xfrm>
            <a:off x="546700" y="5643991"/>
            <a:ext cx="4693513" cy="277258"/>
          </a:xfrm>
          <a:prstGeom prst="frame">
            <a:avLst>
              <a:gd name="adj1" fmla="val 15813"/>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Frame 14">
            <a:extLst>
              <a:ext uri="{FF2B5EF4-FFF2-40B4-BE49-F238E27FC236}">
                <a16:creationId xmlns:a16="http://schemas.microsoft.com/office/drawing/2014/main" id="{3F7AF953-2D44-2E4F-957A-C590EE3B3F1D}"/>
              </a:ext>
            </a:extLst>
          </p:cNvPr>
          <p:cNvSpPr/>
          <p:nvPr/>
        </p:nvSpPr>
        <p:spPr>
          <a:xfrm>
            <a:off x="656096" y="5048947"/>
            <a:ext cx="4634899" cy="346197"/>
          </a:xfrm>
          <a:prstGeom prst="frame">
            <a:avLst>
              <a:gd name="adj1" fmla="val 18233"/>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6" name="Frame 15">
            <a:extLst>
              <a:ext uri="{FF2B5EF4-FFF2-40B4-BE49-F238E27FC236}">
                <a16:creationId xmlns:a16="http://schemas.microsoft.com/office/drawing/2014/main" id="{DF2BCFE1-E5DA-8E40-B207-35CB32029170}"/>
              </a:ext>
            </a:extLst>
          </p:cNvPr>
          <p:cNvSpPr/>
          <p:nvPr/>
        </p:nvSpPr>
        <p:spPr>
          <a:xfrm>
            <a:off x="926468" y="4156152"/>
            <a:ext cx="4468834" cy="281351"/>
          </a:xfrm>
          <a:prstGeom prst="frame">
            <a:avLst>
              <a:gd name="adj1" fmla="val 15754"/>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8" name="Frame 17">
            <a:extLst>
              <a:ext uri="{FF2B5EF4-FFF2-40B4-BE49-F238E27FC236}">
                <a16:creationId xmlns:a16="http://schemas.microsoft.com/office/drawing/2014/main" id="{5F0FE663-5512-A342-8633-C34F629AC07F}"/>
              </a:ext>
            </a:extLst>
          </p:cNvPr>
          <p:cNvSpPr/>
          <p:nvPr/>
        </p:nvSpPr>
        <p:spPr>
          <a:xfrm>
            <a:off x="690466" y="6502894"/>
            <a:ext cx="5159301" cy="344895"/>
          </a:xfrm>
          <a:prstGeom prst="frame">
            <a:avLst>
              <a:gd name="adj1" fmla="val 18258"/>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9" name="Frame 18">
            <a:extLst>
              <a:ext uri="{FF2B5EF4-FFF2-40B4-BE49-F238E27FC236}">
                <a16:creationId xmlns:a16="http://schemas.microsoft.com/office/drawing/2014/main" id="{EED5B649-89FE-4341-84D8-98A3CA671111}"/>
              </a:ext>
            </a:extLst>
          </p:cNvPr>
          <p:cNvSpPr/>
          <p:nvPr/>
        </p:nvSpPr>
        <p:spPr>
          <a:xfrm>
            <a:off x="5395302" y="970156"/>
            <a:ext cx="4888930" cy="278781"/>
          </a:xfrm>
          <a:prstGeom prst="frame">
            <a:avLst>
              <a:gd name="adj1" fmla="val 19791"/>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0" name="Frame 19">
            <a:extLst>
              <a:ext uri="{FF2B5EF4-FFF2-40B4-BE49-F238E27FC236}">
                <a16:creationId xmlns:a16="http://schemas.microsoft.com/office/drawing/2014/main" id="{01A7C75A-03EC-2242-A9CF-94A4EDA163CF}"/>
              </a:ext>
            </a:extLst>
          </p:cNvPr>
          <p:cNvSpPr/>
          <p:nvPr/>
        </p:nvSpPr>
        <p:spPr>
          <a:xfrm>
            <a:off x="5519854" y="1882652"/>
            <a:ext cx="4575395" cy="289805"/>
          </a:xfrm>
          <a:prstGeom prst="frame">
            <a:avLst>
              <a:gd name="adj1" fmla="val 19487"/>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2" name="Frame 21">
            <a:extLst>
              <a:ext uri="{FF2B5EF4-FFF2-40B4-BE49-F238E27FC236}">
                <a16:creationId xmlns:a16="http://schemas.microsoft.com/office/drawing/2014/main" id="{9888842D-D4C0-F842-A681-A8A032ABF3A6}"/>
              </a:ext>
            </a:extLst>
          </p:cNvPr>
          <p:cNvSpPr/>
          <p:nvPr/>
        </p:nvSpPr>
        <p:spPr>
          <a:xfrm>
            <a:off x="5649333" y="2882872"/>
            <a:ext cx="4634899" cy="295187"/>
          </a:xfrm>
          <a:prstGeom prst="frame">
            <a:avLst>
              <a:gd name="adj1" fmla="val 19346"/>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6" name="TextBox 25">
            <a:extLst>
              <a:ext uri="{FF2B5EF4-FFF2-40B4-BE49-F238E27FC236}">
                <a16:creationId xmlns:a16="http://schemas.microsoft.com/office/drawing/2014/main" id="{F66A99E1-1B62-CF4D-9846-DE50A362A006}"/>
              </a:ext>
            </a:extLst>
          </p:cNvPr>
          <p:cNvSpPr txBox="1"/>
          <p:nvPr/>
        </p:nvSpPr>
        <p:spPr>
          <a:xfrm>
            <a:off x="389169" y="1597256"/>
            <a:ext cx="4118563" cy="646331"/>
          </a:xfrm>
          <a:prstGeom prst="rect">
            <a:avLst/>
          </a:prstGeom>
          <a:noFill/>
        </p:spPr>
        <p:txBody>
          <a:bodyPr wrap="none" rtlCol="0">
            <a:spAutoFit/>
          </a:bodyPr>
          <a:lstStyle/>
          <a:p>
            <a:pPr algn="ctr"/>
            <a:r>
              <a:rPr lang="es-ES_tradnl" dirty="0"/>
              <a:t>Presencia de palabras relacionadas con la </a:t>
            </a:r>
          </a:p>
          <a:p>
            <a:pPr algn="ctr"/>
            <a:r>
              <a:rPr lang="es-ES_tradnl" dirty="0"/>
              <a:t>protesta social</a:t>
            </a:r>
          </a:p>
        </p:txBody>
      </p:sp>
    </p:spTree>
    <p:extLst>
      <p:ext uri="{BB962C8B-B14F-4D97-AF65-F5344CB8AC3E}">
        <p14:creationId xmlns:p14="http://schemas.microsoft.com/office/powerpoint/2010/main" val="995399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6778B4-8CF8-5043-BFB4-6AFD9E1F233D}"/>
              </a:ext>
            </a:extLst>
          </p:cNvPr>
          <p:cNvPicPr>
            <a:picLocks noChangeAspect="1"/>
          </p:cNvPicPr>
          <p:nvPr/>
        </p:nvPicPr>
        <p:blipFill rotWithShape="1">
          <a:blip r:embed="rId2"/>
          <a:srcRect l="1" r="1" b="42160"/>
          <a:stretch/>
        </p:blipFill>
        <p:spPr>
          <a:xfrm>
            <a:off x="200722" y="122428"/>
            <a:ext cx="7162684" cy="2475571"/>
          </a:xfrm>
          <a:prstGeom prst="rect">
            <a:avLst/>
          </a:prstGeom>
        </p:spPr>
      </p:pic>
      <p:pic>
        <p:nvPicPr>
          <p:cNvPr id="5" name="Picture 4">
            <a:extLst>
              <a:ext uri="{FF2B5EF4-FFF2-40B4-BE49-F238E27FC236}">
                <a16:creationId xmlns:a16="http://schemas.microsoft.com/office/drawing/2014/main" id="{A4AEB189-3A6C-554A-B510-5889BEDCE659}"/>
              </a:ext>
            </a:extLst>
          </p:cNvPr>
          <p:cNvPicPr>
            <a:picLocks noChangeAspect="1"/>
          </p:cNvPicPr>
          <p:nvPr/>
        </p:nvPicPr>
        <p:blipFill>
          <a:blip r:embed="rId3"/>
          <a:stretch>
            <a:fillRect/>
          </a:stretch>
        </p:blipFill>
        <p:spPr>
          <a:xfrm>
            <a:off x="4984595" y="2597999"/>
            <a:ext cx="7060890" cy="4148362"/>
          </a:xfrm>
          <a:prstGeom prst="rect">
            <a:avLst/>
          </a:prstGeom>
        </p:spPr>
      </p:pic>
      <p:sp>
        <p:nvSpPr>
          <p:cNvPr id="6" name="Frame 5">
            <a:extLst>
              <a:ext uri="{FF2B5EF4-FFF2-40B4-BE49-F238E27FC236}">
                <a16:creationId xmlns:a16="http://schemas.microsoft.com/office/drawing/2014/main" id="{43D6E344-EA3F-2249-89A6-3CE06D15974E}"/>
              </a:ext>
            </a:extLst>
          </p:cNvPr>
          <p:cNvSpPr/>
          <p:nvPr/>
        </p:nvSpPr>
        <p:spPr>
          <a:xfrm>
            <a:off x="200722" y="1304693"/>
            <a:ext cx="7058722" cy="312233"/>
          </a:xfrm>
          <a:prstGeom prst="frame">
            <a:avLst>
              <a:gd name="adj1" fmla="val 22505"/>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7" name="Frame 6">
            <a:extLst>
              <a:ext uri="{FF2B5EF4-FFF2-40B4-BE49-F238E27FC236}">
                <a16:creationId xmlns:a16="http://schemas.microsoft.com/office/drawing/2014/main" id="{B625011A-F384-8C41-8747-CE6DDFAF3D9B}"/>
              </a:ext>
            </a:extLst>
          </p:cNvPr>
          <p:cNvSpPr/>
          <p:nvPr/>
        </p:nvSpPr>
        <p:spPr>
          <a:xfrm>
            <a:off x="200722" y="2029404"/>
            <a:ext cx="7162684" cy="301083"/>
          </a:xfrm>
          <a:prstGeom prst="frame">
            <a:avLst>
              <a:gd name="adj1" fmla="val 22902"/>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8" name="Frame 7">
            <a:extLst>
              <a:ext uri="{FF2B5EF4-FFF2-40B4-BE49-F238E27FC236}">
                <a16:creationId xmlns:a16="http://schemas.microsoft.com/office/drawing/2014/main" id="{8A3E67F4-FD40-C442-8C21-890C38C45277}"/>
              </a:ext>
            </a:extLst>
          </p:cNvPr>
          <p:cNvSpPr/>
          <p:nvPr/>
        </p:nvSpPr>
        <p:spPr>
          <a:xfrm>
            <a:off x="4984595" y="2876662"/>
            <a:ext cx="7058722" cy="312233"/>
          </a:xfrm>
          <a:prstGeom prst="frame">
            <a:avLst>
              <a:gd name="adj1" fmla="val 22505"/>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9" name="Frame 8">
            <a:extLst>
              <a:ext uri="{FF2B5EF4-FFF2-40B4-BE49-F238E27FC236}">
                <a16:creationId xmlns:a16="http://schemas.microsoft.com/office/drawing/2014/main" id="{0DC21463-5BB1-2347-8354-B8F0A2FB857A}"/>
              </a:ext>
            </a:extLst>
          </p:cNvPr>
          <p:cNvSpPr/>
          <p:nvPr/>
        </p:nvSpPr>
        <p:spPr>
          <a:xfrm>
            <a:off x="5133278" y="3300290"/>
            <a:ext cx="7058722" cy="312233"/>
          </a:xfrm>
          <a:prstGeom prst="frame">
            <a:avLst>
              <a:gd name="adj1" fmla="val 22505"/>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0" name="Frame 9">
            <a:extLst>
              <a:ext uri="{FF2B5EF4-FFF2-40B4-BE49-F238E27FC236}">
                <a16:creationId xmlns:a16="http://schemas.microsoft.com/office/drawing/2014/main" id="{4FA77717-398B-C246-B2F1-40ACD7AFC894}"/>
              </a:ext>
            </a:extLst>
          </p:cNvPr>
          <p:cNvSpPr/>
          <p:nvPr/>
        </p:nvSpPr>
        <p:spPr>
          <a:xfrm>
            <a:off x="5564459" y="3523902"/>
            <a:ext cx="6478858" cy="312233"/>
          </a:xfrm>
          <a:prstGeom prst="frame">
            <a:avLst>
              <a:gd name="adj1" fmla="val 22505"/>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Tree>
    <p:extLst>
      <p:ext uri="{BB962C8B-B14F-4D97-AF65-F5344CB8AC3E}">
        <p14:creationId xmlns:p14="http://schemas.microsoft.com/office/powerpoint/2010/main" val="855174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11EE4-D6BF-1940-9950-643EE70C8771}"/>
              </a:ext>
            </a:extLst>
          </p:cNvPr>
          <p:cNvPicPr>
            <a:picLocks noChangeAspect="1"/>
          </p:cNvPicPr>
          <p:nvPr/>
        </p:nvPicPr>
        <p:blipFill>
          <a:blip r:embed="rId2"/>
          <a:stretch>
            <a:fillRect/>
          </a:stretch>
        </p:blipFill>
        <p:spPr>
          <a:xfrm>
            <a:off x="2795452" y="836023"/>
            <a:ext cx="6395452" cy="5094514"/>
          </a:xfrm>
          <a:prstGeom prst="rect">
            <a:avLst/>
          </a:prstGeom>
        </p:spPr>
      </p:pic>
      <p:sp>
        <p:nvSpPr>
          <p:cNvPr id="8" name="Frame 7">
            <a:extLst>
              <a:ext uri="{FF2B5EF4-FFF2-40B4-BE49-F238E27FC236}">
                <a16:creationId xmlns:a16="http://schemas.microsoft.com/office/drawing/2014/main" id="{54871380-8DDE-3E42-8A0F-639E9D1203EE}"/>
              </a:ext>
            </a:extLst>
          </p:cNvPr>
          <p:cNvSpPr/>
          <p:nvPr/>
        </p:nvSpPr>
        <p:spPr>
          <a:xfrm>
            <a:off x="2795452" y="2730137"/>
            <a:ext cx="1580606" cy="326571"/>
          </a:xfrm>
          <a:prstGeom prst="frame">
            <a:avLst>
              <a:gd name="adj1" fmla="val 11791"/>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9" name="Frame 8">
            <a:extLst>
              <a:ext uri="{FF2B5EF4-FFF2-40B4-BE49-F238E27FC236}">
                <a16:creationId xmlns:a16="http://schemas.microsoft.com/office/drawing/2014/main" id="{ADACB45F-B815-8843-ADA5-89CEC70798E8}"/>
              </a:ext>
            </a:extLst>
          </p:cNvPr>
          <p:cNvSpPr/>
          <p:nvPr/>
        </p:nvSpPr>
        <p:spPr>
          <a:xfrm>
            <a:off x="6709955" y="4384766"/>
            <a:ext cx="1580606" cy="326571"/>
          </a:xfrm>
          <a:prstGeom prst="frame">
            <a:avLst>
              <a:gd name="adj1" fmla="val 11791"/>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0" name="Frame 9">
            <a:extLst>
              <a:ext uri="{FF2B5EF4-FFF2-40B4-BE49-F238E27FC236}">
                <a16:creationId xmlns:a16="http://schemas.microsoft.com/office/drawing/2014/main" id="{918115C6-6A12-EC4D-B47C-A6D1447BC6F6}"/>
              </a:ext>
            </a:extLst>
          </p:cNvPr>
          <p:cNvSpPr/>
          <p:nvPr/>
        </p:nvSpPr>
        <p:spPr>
          <a:xfrm>
            <a:off x="2795451" y="4950822"/>
            <a:ext cx="2495005" cy="222069"/>
          </a:xfrm>
          <a:prstGeom prst="frame">
            <a:avLst>
              <a:gd name="adj1" fmla="val 11791"/>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1" name="Frame 10">
            <a:extLst>
              <a:ext uri="{FF2B5EF4-FFF2-40B4-BE49-F238E27FC236}">
                <a16:creationId xmlns:a16="http://schemas.microsoft.com/office/drawing/2014/main" id="{B239F39B-6F42-5245-BBB1-49882E5EB0E6}"/>
              </a:ext>
            </a:extLst>
          </p:cNvPr>
          <p:cNvSpPr/>
          <p:nvPr/>
        </p:nvSpPr>
        <p:spPr>
          <a:xfrm>
            <a:off x="6836229" y="4898570"/>
            <a:ext cx="1580606" cy="326571"/>
          </a:xfrm>
          <a:prstGeom prst="frame">
            <a:avLst>
              <a:gd name="adj1" fmla="val 11791"/>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2" name="TextBox 11">
            <a:extLst>
              <a:ext uri="{FF2B5EF4-FFF2-40B4-BE49-F238E27FC236}">
                <a16:creationId xmlns:a16="http://schemas.microsoft.com/office/drawing/2014/main" id="{E3E64AC7-09C0-5147-B628-7C3FE42409D3}"/>
              </a:ext>
            </a:extLst>
          </p:cNvPr>
          <p:cNvSpPr txBox="1"/>
          <p:nvPr/>
        </p:nvSpPr>
        <p:spPr>
          <a:xfrm>
            <a:off x="524107" y="280741"/>
            <a:ext cx="9273949" cy="461665"/>
          </a:xfrm>
          <a:prstGeom prst="rect">
            <a:avLst/>
          </a:prstGeom>
          <a:noFill/>
        </p:spPr>
        <p:txBody>
          <a:bodyPr wrap="none" rtlCol="0">
            <a:spAutoFit/>
          </a:bodyPr>
          <a:lstStyle/>
          <a:p>
            <a:r>
              <a:rPr lang="es-ES_tradnl" sz="2400" dirty="0"/>
              <a:t>Los 100 </a:t>
            </a:r>
            <a:r>
              <a:rPr lang="es-ES_tradnl" sz="2400" dirty="0" err="1"/>
              <a:t>bigramas</a:t>
            </a:r>
            <a:r>
              <a:rPr lang="es-ES_tradnl" sz="2400" dirty="0"/>
              <a:t> con mayor presencia en las noticias periodo 2016-2019</a:t>
            </a:r>
          </a:p>
        </p:txBody>
      </p:sp>
    </p:spTree>
    <p:extLst>
      <p:ext uri="{BB962C8B-B14F-4D97-AF65-F5344CB8AC3E}">
        <p14:creationId xmlns:p14="http://schemas.microsoft.com/office/powerpoint/2010/main" val="86686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809BFE1-02CA-CD48-81BC-EF88936E1784}"/>
              </a:ext>
            </a:extLst>
          </p:cNvPr>
          <p:cNvSpPr txBox="1"/>
          <p:nvPr/>
        </p:nvSpPr>
        <p:spPr>
          <a:xfrm>
            <a:off x="7328263" y="1276809"/>
            <a:ext cx="4537781" cy="923330"/>
          </a:xfrm>
          <a:prstGeom prst="rect">
            <a:avLst/>
          </a:prstGeom>
          <a:noFill/>
        </p:spPr>
        <p:txBody>
          <a:bodyPr wrap="none" rtlCol="0">
            <a:spAutoFit/>
          </a:bodyPr>
          <a:lstStyle/>
          <a:p>
            <a:r>
              <a:rPr lang="es-ES_tradnl" dirty="0"/>
              <a:t>Algunas de las palabras con mayor y menor </a:t>
            </a:r>
          </a:p>
          <a:p>
            <a:r>
              <a:rPr lang="es-ES_tradnl" dirty="0"/>
              <a:t>número de repetición en el archivo de noticias</a:t>
            </a:r>
          </a:p>
          <a:p>
            <a:r>
              <a:rPr lang="es-ES_tradnl" dirty="0"/>
              <a:t>Periodo 2012-2019 </a:t>
            </a:r>
          </a:p>
        </p:txBody>
      </p:sp>
      <p:sp>
        <p:nvSpPr>
          <p:cNvPr id="11" name="TextBox 10">
            <a:extLst>
              <a:ext uri="{FF2B5EF4-FFF2-40B4-BE49-F238E27FC236}">
                <a16:creationId xmlns:a16="http://schemas.microsoft.com/office/drawing/2014/main" id="{AF2E49C4-BBAD-7D48-AC66-A57F69A32F71}"/>
              </a:ext>
            </a:extLst>
          </p:cNvPr>
          <p:cNvSpPr txBox="1"/>
          <p:nvPr/>
        </p:nvSpPr>
        <p:spPr>
          <a:xfrm>
            <a:off x="200723" y="3992136"/>
            <a:ext cx="4035612" cy="1193321"/>
          </a:xfrm>
          <a:prstGeom prst="rect">
            <a:avLst/>
          </a:prstGeom>
          <a:noFill/>
        </p:spPr>
        <p:txBody>
          <a:bodyPr wrap="square" rtlCol="0">
            <a:spAutoFit/>
          </a:bodyPr>
          <a:lstStyle/>
          <a:p>
            <a:r>
              <a:rPr lang="es-ES_tradnl" dirty="0"/>
              <a:t>Algunos de los candidatos de las anteriores y las próximas elecciones a la</a:t>
            </a:r>
          </a:p>
          <a:p>
            <a:r>
              <a:rPr lang="es-ES_tradnl" dirty="0"/>
              <a:t>Alcaldía y su presencia en las noticias </a:t>
            </a:r>
          </a:p>
          <a:p>
            <a:r>
              <a:rPr lang="es-ES_tradnl" dirty="0"/>
              <a:t>publicadas.</a:t>
            </a:r>
          </a:p>
        </p:txBody>
      </p:sp>
      <p:pic>
        <p:nvPicPr>
          <p:cNvPr id="13" name="Picture 12">
            <a:extLst>
              <a:ext uri="{FF2B5EF4-FFF2-40B4-BE49-F238E27FC236}">
                <a16:creationId xmlns:a16="http://schemas.microsoft.com/office/drawing/2014/main" id="{EDEDF18B-BA68-4542-91AA-7AB8FBFEDAAF}"/>
              </a:ext>
            </a:extLst>
          </p:cNvPr>
          <p:cNvPicPr>
            <a:picLocks noChangeAspect="1"/>
          </p:cNvPicPr>
          <p:nvPr/>
        </p:nvPicPr>
        <p:blipFill>
          <a:blip r:embed="rId2"/>
          <a:stretch>
            <a:fillRect/>
          </a:stretch>
        </p:blipFill>
        <p:spPr>
          <a:xfrm>
            <a:off x="4402452" y="3252487"/>
            <a:ext cx="7789547" cy="3605514"/>
          </a:xfrm>
          <a:prstGeom prst="rect">
            <a:avLst/>
          </a:prstGeom>
        </p:spPr>
      </p:pic>
      <p:pic>
        <p:nvPicPr>
          <p:cNvPr id="15" name="Picture 14">
            <a:extLst>
              <a:ext uri="{FF2B5EF4-FFF2-40B4-BE49-F238E27FC236}">
                <a16:creationId xmlns:a16="http://schemas.microsoft.com/office/drawing/2014/main" id="{925090FE-8DAC-CD47-8468-FB3D717E7E8A}"/>
              </a:ext>
            </a:extLst>
          </p:cNvPr>
          <p:cNvPicPr>
            <a:picLocks noChangeAspect="1"/>
          </p:cNvPicPr>
          <p:nvPr/>
        </p:nvPicPr>
        <p:blipFill>
          <a:blip r:embed="rId3"/>
          <a:stretch>
            <a:fillRect/>
          </a:stretch>
        </p:blipFill>
        <p:spPr>
          <a:xfrm>
            <a:off x="-1" y="0"/>
            <a:ext cx="7361181" cy="3252486"/>
          </a:xfrm>
          <a:prstGeom prst="rect">
            <a:avLst/>
          </a:prstGeom>
        </p:spPr>
      </p:pic>
    </p:spTree>
    <p:extLst>
      <p:ext uri="{BB962C8B-B14F-4D97-AF65-F5344CB8AC3E}">
        <p14:creationId xmlns:p14="http://schemas.microsoft.com/office/powerpoint/2010/main" val="2175710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907F90-A827-B34E-BE81-FA5DEC477280}"/>
              </a:ext>
            </a:extLst>
          </p:cNvPr>
          <p:cNvPicPr>
            <a:picLocks noChangeAspect="1"/>
          </p:cNvPicPr>
          <p:nvPr/>
        </p:nvPicPr>
        <p:blipFill>
          <a:blip r:embed="rId2"/>
          <a:stretch>
            <a:fillRect/>
          </a:stretch>
        </p:blipFill>
        <p:spPr>
          <a:xfrm>
            <a:off x="3672894" y="0"/>
            <a:ext cx="4846211" cy="6858000"/>
          </a:xfrm>
          <a:prstGeom prst="rect">
            <a:avLst/>
          </a:prstGeom>
        </p:spPr>
      </p:pic>
      <p:sp>
        <p:nvSpPr>
          <p:cNvPr id="6" name="TextBox 5">
            <a:extLst>
              <a:ext uri="{FF2B5EF4-FFF2-40B4-BE49-F238E27FC236}">
                <a16:creationId xmlns:a16="http://schemas.microsoft.com/office/drawing/2014/main" id="{C4B331DE-5F52-974C-9E2B-1CD1B2C38E16}"/>
              </a:ext>
            </a:extLst>
          </p:cNvPr>
          <p:cNvSpPr txBox="1"/>
          <p:nvPr/>
        </p:nvSpPr>
        <p:spPr>
          <a:xfrm>
            <a:off x="267629" y="412595"/>
            <a:ext cx="3599383" cy="646331"/>
          </a:xfrm>
          <a:prstGeom prst="rect">
            <a:avLst/>
          </a:prstGeom>
          <a:noFill/>
        </p:spPr>
        <p:txBody>
          <a:bodyPr wrap="none" rtlCol="0">
            <a:spAutoFit/>
          </a:bodyPr>
          <a:lstStyle/>
          <a:p>
            <a:r>
              <a:rPr lang="es-ES_tradnl" dirty="0">
                <a:solidFill>
                  <a:schemeClr val="bg1"/>
                </a:solidFill>
              </a:rPr>
              <a:t>Análisis de Redes realizado en </a:t>
            </a:r>
            <a:r>
              <a:rPr lang="es-ES_tradnl" dirty="0" err="1">
                <a:solidFill>
                  <a:schemeClr val="bg1"/>
                </a:solidFill>
              </a:rPr>
              <a:t>Gephi</a:t>
            </a:r>
            <a:endParaRPr lang="es-ES_tradnl" dirty="0">
              <a:solidFill>
                <a:schemeClr val="bg1"/>
              </a:solidFill>
            </a:endParaRPr>
          </a:p>
          <a:p>
            <a:r>
              <a:rPr lang="es-ES_tradnl" dirty="0">
                <a:solidFill>
                  <a:schemeClr val="bg1"/>
                </a:solidFill>
              </a:rPr>
              <a:t>Periodo 2016-2019</a:t>
            </a:r>
          </a:p>
        </p:txBody>
      </p:sp>
    </p:spTree>
    <p:extLst>
      <p:ext uri="{BB962C8B-B14F-4D97-AF65-F5344CB8AC3E}">
        <p14:creationId xmlns:p14="http://schemas.microsoft.com/office/powerpoint/2010/main" val="2200256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A97E3-1531-8F4C-902E-DD36BB6112CD}"/>
              </a:ext>
            </a:extLst>
          </p:cNvPr>
          <p:cNvSpPr>
            <a:spLocks noGrp="1"/>
          </p:cNvSpPr>
          <p:nvPr>
            <p:ph type="title"/>
          </p:nvPr>
        </p:nvSpPr>
        <p:spPr/>
        <p:txBody>
          <a:bodyPr/>
          <a:lstStyle/>
          <a:p>
            <a:r>
              <a:rPr lang="es-ES_tradnl" dirty="0"/>
              <a:t>Conclusión </a:t>
            </a:r>
          </a:p>
        </p:txBody>
      </p:sp>
      <p:sp>
        <p:nvSpPr>
          <p:cNvPr id="3" name="Content Placeholder 2">
            <a:extLst>
              <a:ext uri="{FF2B5EF4-FFF2-40B4-BE49-F238E27FC236}">
                <a16:creationId xmlns:a16="http://schemas.microsoft.com/office/drawing/2014/main" id="{F7D42D6E-6967-EE4F-9C2E-A6DE1E7E83F4}"/>
              </a:ext>
            </a:extLst>
          </p:cNvPr>
          <p:cNvSpPr>
            <a:spLocks noGrp="1"/>
          </p:cNvSpPr>
          <p:nvPr>
            <p:ph idx="1"/>
          </p:nvPr>
        </p:nvSpPr>
        <p:spPr/>
        <p:txBody>
          <a:bodyPr>
            <a:normAutofit/>
          </a:bodyPr>
          <a:lstStyle/>
          <a:p>
            <a:r>
              <a:rPr lang="es-ES_tradnl" sz="1800" dirty="0"/>
              <a:t>El análisis de los datos refleja que la información publicada en la pagina de la alcaldía no muestra el impacto real de los acontecimientos en la capital una vez se compararan con datos de otras fuentes. Este análisis no se realiza en este trabajo.</a:t>
            </a:r>
          </a:p>
          <a:p>
            <a:endParaRPr lang="es-ES_tradnl" sz="1800" dirty="0"/>
          </a:p>
          <a:p>
            <a:pPr marL="0" indent="0">
              <a:buNone/>
            </a:pPr>
            <a:endParaRPr lang="es-ES_tradnl" sz="1800" dirty="0"/>
          </a:p>
          <a:p>
            <a:r>
              <a:rPr lang="es-ES_tradnl" sz="1800" dirty="0"/>
              <a:t>Sin embargo, se debe tener cuidado con la interpretación de los resultados obtenidos en este trabajo dado que la información de recolección no es perfecta y se quedó por fuera mucha información de la página.</a:t>
            </a:r>
          </a:p>
          <a:p>
            <a:endParaRPr lang="es-ES_tradnl" sz="1800" dirty="0"/>
          </a:p>
          <a:p>
            <a:pPr marL="0" indent="0">
              <a:buNone/>
            </a:pPr>
            <a:endParaRPr lang="es-ES_tradnl" sz="1800" dirty="0"/>
          </a:p>
          <a:p>
            <a:r>
              <a:rPr lang="es-ES_tradnl" sz="1800" dirty="0"/>
              <a:t>Un análisis mas exhaustivo debe realizarse para dar una mejor argumentación acerca del rol de los medios de comunicación y como estos influyen en los votantes a la próxima alcaldía.</a:t>
            </a:r>
          </a:p>
        </p:txBody>
      </p:sp>
    </p:spTree>
    <p:extLst>
      <p:ext uri="{BB962C8B-B14F-4D97-AF65-F5344CB8AC3E}">
        <p14:creationId xmlns:p14="http://schemas.microsoft.com/office/powerpoint/2010/main" val="3165959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0C22-6734-6343-A956-18FE60EB084F}"/>
              </a:ext>
            </a:extLst>
          </p:cNvPr>
          <p:cNvSpPr>
            <a:spLocks noGrp="1"/>
          </p:cNvSpPr>
          <p:nvPr>
            <p:ph type="title"/>
          </p:nvPr>
        </p:nvSpPr>
        <p:spPr/>
        <p:txBody>
          <a:bodyPr/>
          <a:lstStyle/>
          <a:p>
            <a:r>
              <a:rPr lang="es-ES_tradnl" dirty="0"/>
              <a:t>Referencias</a:t>
            </a:r>
          </a:p>
        </p:txBody>
      </p:sp>
      <p:sp>
        <p:nvSpPr>
          <p:cNvPr id="3" name="Content Placeholder 2">
            <a:extLst>
              <a:ext uri="{FF2B5EF4-FFF2-40B4-BE49-F238E27FC236}">
                <a16:creationId xmlns:a16="http://schemas.microsoft.com/office/drawing/2014/main" id="{3803CBB7-6DB9-614B-85E0-806C80673209}"/>
              </a:ext>
            </a:extLst>
          </p:cNvPr>
          <p:cNvSpPr>
            <a:spLocks noGrp="1"/>
          </p:cNvSpPr>
          <p:nvPr>
            <p:ph idx="1"/>
          </p:nvPr>
        </p:nvSpPr>
        <p:spPr/>
        <p:txBody>
          <a:bodyPr/>
          <a:lstStyle/>
          <a:p>
            <a:r>
              <a:rPr lang="es-ES_tradnl" dirty="0"/>
              <a:t>Media and </a:t>
            </a:r>
            <a:r>
              <a:rPr lang="es-ES_tradnl" dirty="0" err="1"/>
              <a:t>Political</a:t>
            </a:r>
            <a:r>
              <a:rPr lang="es-ES_tradnl" dirty="0"/>
              <a:t> </a:t>
            </a:r>
            <a:r>
              <a:rPr lang="es-ES_tradnl" dirty="0" err="1"/>
              <a:t>Persuasion</a:t>
            </a:r>
            <a:r>
              <a:rPr lang="es-ES_tradnl" dirty="0"/>
              <a:t>: </a:t>
            </a:r>
            <a:r>
              <a:rPr lang="es-ES_tradnl" dirty="0" err="1"/>
              <a:t>Evidence</a:t>
            </a:r>
            <a:r>
              <a:rPr lang="es-ES_tradnl" dirty="0"/>
              <a:t> </a:t>
            </a:r>
            <a:r>
              <a:rPr lang="es-ES_tradnl" dirty="0" err="1"/>
              <a:t>from</a:t>
            </a:r>
            <a:r>
              <a:rPr lang="es-ES_tradnl" dirty="0"/>
              <a:t> </a:t>
            </a:r>
            <a:r>
              <a:rPr lang="es-ES_tradnl" dirty="0" err="1"/>
              <a:t>Russia</a:t>
            </a:r>
            <a:r>
              <a:rPr lang="es-ES_tradnl" dirty="0"/>
              <a:t> </a:t>
            </a:r>
            <a:r>
              <a:rPr lang="es-ES_tradnl" dirty="0" err="1"/>
              <a:t>Author</a:t>
            </a:r>
            <a:r>
              <a:rPr lang="es-ES_tradnl" dirty="0"/>
              <a:t>(s): </a:t>
            </a:r>
            <a:r>
              <a:rPr lang="es-ES_tradnl" dirty="0" err="1"/>
              <a:t>Ruben</a:t>
            </a:r>
            <a:r>
              <a:rPr lang="es-ES_tradnl" dirty="0"/>
              <a:t> </a:t>
            </a:r>
            <a:r>
              <a:rPr lang="es-ES_tradnl" dirty="0" err="1"/>
              <a:t>Enikolopov</a:t>
            </a:r>
            <a:r>
              <a:rPr lang="es-ES_tradnl" dirty="0"/>
              <a:t>, </a:t>
            </a:r>
            <a:r>
              <a:rPr lang="es-ES_tradnl" dirty="0" err="1"/>
              <a:t>Maria</a:t>
            </a:r>
            <a:r>
              <a:rPr lang="es-ES_tradnl" dirty="0"/>
              <a:t> </a:t>
            </a:r>
            <a:r>
              <a:rPr lang="es-ES_tradnl" dirty="0" err="1"/>
              <a:t>Petrova</a:t>
            </a:r>
            <a:r>
              <a:rPr lang="es-ES_tradnl" dirty="0"/>
              <a:t> and </a:t>
            </a:r>
            <a:r>
              <a:rPr lang="es-ES_tradnl" dirty="0" err="1"/>
              <a:t>Ekaterina</a:t>
            </a:r>
            <a:r>
              <a:rPr lang="es-ES_tradnl" dirty="0"/>
              <a:t> </a:t>
            </a:r>
            <a:r>
              <a:rPr lang="es-ES_tradnl" dirty="0" err="1"/>
              <a:t>Zhuravskaya</a:t>
            </a:r>
            <a:r>
              <a:rPr lang="es-ES_tradnl" dirty="0"/>
              <a:t> </a:t>
            </a:r>
            <a:r>
              <a:rPr lang="es-ES_tradnl" dirty="0" err="1"/>
              <a:t>Source</a:t>
            </a:r>
            <a:r>
              <a:rPr lang="es-ES_tradnl" dirty="0"/>
              <a:t>: </a:t>
            </a:r>
            <a:r>
              <a:rPr lang="es-ES_tradnl" dirty="0" err="1"/>
              <a:t>The</a:t>
            </a:r>
            <a:r>
              <a:rPr lang="es-ES_tradnl" dirty="0"/>
              <a:t> American </a:t>
            </a:r>
            <a:r>
              <a:rPr lang="es-ES_tradnl" dirty="0" err="1"/>
              <a:t>Economic</a:t>
            </a:r>
            <a:r>
              <a:rPr lang="es-ES_tradnl" dirty="0"/>
              <a:t> </a:t>
            </a:r>
            <a:r>
              <a:rPr lang="es-ES_tradnl" dirty="0" err="1"/>
              <a:t>Review</a:t>
            </a:r>
            <a:r>
              <a:rPr lang="es-ES_tradnl" dirty="0"/>
              <a:t>, Vol. 101, No. 7 (DECEMBER 2011), pp. 3253-3285 </a:t>
            </a:r>
            <a:r>
              <a:rPr lang="es-ES_tradnl" dirty="0" err="1"/>
              <a:t>Published</a:t>
            </a:r>
            <a:r>
              <a:rPr lang="es-ES_tradnl" dirty="0"/>
              <a:t> </a:t>
            </a:r>
            <a:r>
              <a:rPr lang="es-ES_tradnl" dirty="0" err="1"/>
              <a:t>by</a:t>
            </a:r>
            <a:r>
              <a:rPr lang="es-ES_tradnl" dirty="0"/>
              <a:t>: American </a:t>
            </a:r>
            <a:r>
              <a:rPr lang="es-ES_tradnl" dirty="0" err="1"/>
              <a:t>Economic</a:t>
            </a:r>
            <a:r>
              <a:rPr lang="es-ES_tradnl" dirty="0"/>
              <a:t> </a:t>
            </a:r>
            <a:r>
              <a:rPr lang="es-ES_tradnl" dirty="0" err="1"/>
              <a:t>Association</a:t>
            </a:r>
            <a:r>
              <a:rPr lang="es-ES_tradnl" dirty="0"/>
              <a:t> </a:t>
            </a:r>
            <a:r>
              <a:rPr lang="es-ES_tradnl" dirty="0" err="1"/>
              <a:t>Stable</a:t>
            </a:r>
            <a:r>
              <a:rPr lang="es-ES_tradnl" dirty="0"/>
              <a:t> URL: https://</a:t>
            </a:r>
            <a:r>
              <a:rPr lang="es-ES_tradnl" dirty="0" err="1"/>
              <a:t>www.jstor.org</a:t>
            </a:r>
            <a:r>
              <a:rPr lang="es-ES_tradnl" dirty="0"/>
              <a:t>/</a:t>
            </a:r>
            <a:r>
              <a:rPr lang="es-ES_tradnl" dirty="0" err="1"/>
              <a:t>stable</a:t>
            </a:r>
            <a:r>
              <a:rPr lang="es-ES_tradnl" dirty="0"/>
              <a:t>/41408737</a:t>
            </a:r>
          </a:p>
        </p:txBody>
      </p:sp>
    </p:spTree>
    <p:extLst>
      <p:ext uri="{BB962C8B-B14F-4D97-AF65-F5344CB8AC3E}">
        <p14:creationId xmlns:p14="http://schemas.microsoft.com/office/powerpoint/2010/main" val="1905639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2009-7CCE-5C4A-A93F-8BBC1F143DF5}"/>
              </a:ext>
            </a:extLst>
          </p:cNvPr>
          <p:cNvSpPr>
            <a:spLocks noGrp="1"/>
          </p:cNvSpPr>
          <p:nvPr>
            <p:ph type="title"/>
          </p:nvPr>
        </p:nvSpPr>
        <p:spPr/>
        <p:txBody>
          <a:bodyPr/>
          <a:lstStyle/>
          <a:p>
            <a:r>
              <a:rPr lang="es-ES_tradnl" dirty="0"/>
              <a:t>Motivación</a:t>
            </a:r>
          </a:p>
        </p:txBody>
      </p:sp>
      <p:sp>
        <p:nvSpPr>
          <p:cNvPr id="3" name="Content Placeholder 2">
            <a:extLst>
              <a:ext uri="{FF2B5EF4-FFF2-40B4-BE49-F238E27FC236}">
                <a16:creationId xmlns:a16="http://schemas.microsoft.com/office/drawing/2014/main" id="{3B75F4D9-9BEA-A04E-B1D1-36B5DA7AEE3A}"/>
              </a:ext>
            </a:extLst>
          </p:cNvPr>
          <p:cNvSpPr>
            <a:spLocks noGrp="1"/>
          </p:cNvSpPr>
          <p:nvPr>
            <p:ph idx="1"/>
          </p:nvPr>
        </p:nvSpPr>
        <p:spPr/>
        <p:txBody>
          <a:bodyPr/>
          <a:lstStyle/>
          <a:p>
            <a:pPr marL="0" indent="0" algn="r">
              <a:buNone/>
            </a:pPr>
            <a:r>
              <a:rPr lang="es-ES_tradnl" dirty="0"/>
              <a:t>“</a:t>
            </a:r>
            <a:r>
              <a:rPr lang="es-ES_tradnl" i="1" dirty="0"/>
              <a:t>Contrario a la percepción común, los medios de comunicación son un instrumento, más que una institución.</a:t>
            </a:r>
            <a:r>
              <a:rPr lang="es-ES_tradnl" dirty="0"/>
              <a:t>” . - Vladimir Putin, al director de la estación de radio independiente Echo </a:t>
            </a:r>
            <a:r>
              <a:rPr lang="es-ES_tradnl" dirty="0" err="1"/>
              <a:t>Moscow</a:t>
            </a:r>
            <a:r>
              <a:rPr lang="es-ES_tradnl" dirty="0"/>
              <a:t>.</a:t>
            </a:r>
          </a:p>
        </p:txBody>
      </p:sp>
    </p:spTree>
    <p:extLst>
      <p:ext uri="{BB962C8B-B14F-4D97-AF65-F5344CB8AC3E}">
        <p14:creationId xmlns:p14="http://schemas.microsoft.com/office/powerpoint/2010/main" val="580794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8BC3-7F3F-BF47-AE17-7665D0EB5A56}"/>
              </a:ext>
            </a:extLst>
          </p:cNvPr>
          <p:cNvSpPr>
            <a:spLocks noGrp="1"/>
          </p:cNvSpPr>
          <p:nvPr>
            <p:ph type="title"/>
          </p:nvPr>
        </p:nvSpPr>
        <p:spPr>
          <a:xfrm>
            <a:off x="838200" y="365125"/>
            <a:ext cx="10515600" cy="3128352"/>
          </a:xfrm>
        </p:spPr>
        <p:txBody>
          <a:bodyPr anchor="t">
            <a:normAutofit/>
          </a:bodyPr>
          <a:lstStyle/>
          <a:p>
            <a:r>
              <a:rPr lang="es-ES_tradnl" dirty="0"/>
              <a:t>Objetivo </a:t>
            </a:r>
            <a:br>
              <a:rPr lang="es-ES_tradnl" dirty="0"/>
            </a:br>
            <a:br>
              <a:rPr lang="es-ES_tradnl" dirty="0"/>
            </a:br>
            <a:r>
              <a:rPr lang="es-ES_tradnl" sz="2000" dirty="0"/>
              <a:t>Analizar si la información publicada en el archivo de noticias de la página de la Alcaldía Mayor de Bogotá muestra la situación real de los acontecimientos ocurridos en la capital a lo largo del periodo de la administración de Enrique Peñaloza.  Ver el cambio de algunas palabras de las dos pasadas Administraciones.</a:t>
            </a:r>
            <a:endParaRPr lang="es-ES_tradnl" dirty="0"/>
          </a:p>
        </p:txBody>
      </p:sp>
      <p:sp>
        <p:nvSpPr>
          <p:cNvPr id="3" name="Content Placeholder 2">
            <a:extLst>
              <a:ext uri="{FF2B5EF4-FFF2-40B4-BE49-F238E27FC236}">
                <a16:creationId xmlns:a16="http://schemas.microsoft.com/office/drawing/2014/main" id="{EE7DD1E2-7148-3A49-97FF-65371D9DA01F}"/>
              </a:ext>
            </a:extLst>
          </p:cNvPr>
          <p:cNvSpPr>
            <a:spLocks noGrp="1"/>
          </p:cNvSpPr>
          <p:nvPr>
            <p:ph idx="1"/>
          </p:nvPr>
        </p:nvSpPr>
        <p:spPr>
          <a:xfrm>
            <a:off x="838200" y="2954215"/>
            <a:ext cx="10515600" cy="3222748"/>
          </a:xfrm>
        </p:spPr>
        <p:txBody>
          <a:bodyPr>
            <a:normAutofit fontScale="85000" lnSpcReduction="10000"/>
          </a:bodyPr>
          <a:lstStyle/>
          <a:p>
            <a:pPr marL="0" indent="0">
              <a:buNone/>
            </a:pPr>
            <a:r>
              <a:rPr lang="es-ES_tradnl" sz="4700" dirty="0">
                <a:latin typeface="+mj-lt"/>
              </a:rPr>
              <a:t>Preguntas de Investigación </a:t>
            </a:r>
          </a:p>
          <a:p>
            <a:r>
              <a:rPr lang="es-ES_tradnl" sz="2000" dirty="0">
                <a:latin typeface="+mj-lt"/>
              </a:rPr>
              <a:t>¿</a:t>
            </a:r>
            <a:r>
              <a:rPr lang="es-ES_tradnl" sz="2100" dirty="0">
                <a:latin typeface="+mj-lt"/>
              </a:rPr>
              <a:t>Los datos reflejan la relación entre el metro y el Transmilenio en la capital, y si es así, la información esta inclinada hacia el Transmilenio </a:t>
            </a:r>
            <a:r>
              <a:rPr lang="es-ES_tradnl" sz="2000" dirty="0">
                <a:latin typeface="+mj-lt"/>
              </a:rPr>
              <a:t>?</a:t>
            </a:r>
          </a:p>
          <a:p>
            <a:r>
              <a:rPr lang="es-ES_tradnl" sz="2000" dirty="0">
                <a:latin typeface="+mj-lt"/>
              </a:rPr>
              <a:t>¿Han sido efectivas las soluciones de prohibición de parrillero, pico y placa, entre otras medidas para solucionar temas de seguridad y movilidad, y si así lo ha sido, cual es la posición desde la alcaldía?</a:t>
            </a:r>
          </a:p>
          <a:p>
            <a:r>
              <a:rPr lang="es-ES_tradnl" sz="2000" dirty="0">
                <a:latin typeface="+mj-lt"/>
              </a:rPr>
              <a:t>¿De alguna manera el alcalde </a:t>
            </a:r>
            <a:r>
              <a:rPr lang="es-ES_tradnl" sz="2000" dirty="0" err="1">
                <a:latin typeface="+mj-lt"/>
              </a:rPr>
              <a:t>vió</a:t>
            </a:r>
            <a:r>
              <a:rPr lang="es-ES_tradnl" sz="2000" dirty="0">
                <a:latin typeface="+mj-lt"/>
              </a:rPr>
              <a:t> viable la opción de cobrar peajes dentro de la ciudad, y si así fue, los datos de las noticias lo reflejan?</a:t>
            </a:r>
          </a:p>
          <a:p>
            <a:r>
              <a:rPr lang="es-ES_tradnl" sz="2000" dirty="0">
                <a:latin typeface="+mj-lt"/>
              </a:rPr>
              <a:t>¿Que relación existe entre el “Bronx” y el consumo de estupefacientes? ¿Después del desalojo, mejoró la situación?</a:t>
            </a:r>
          </a:p>
          <a:p>
            <a:r>
              <a:rPr lang="es-ES_tradnl" sz="2000" dirty="0">
                <a:latin typeface="+mj-lt"/>
              </a:rPr>
              <a:t>¿De alguna manera los datos reflejan las intervenciones que se han realizado por parte de la fuerza pública en las protestas llevadas a cabo en la ciudad? </a:t>
            </a:r>
            <a:endParaRPr lang="es-ES_tradnl" dirty="0"/>
          </a:p>
        </p:txBody>
      </p:sp>
    </p:spTree>
    <p:extLst>
      <p:ext uri="{BB962C8B-B14F-4D97-AF65-F5344CB8AC3E}">
        <p14:creationId xmlns:p14="http://schemas.microsoft.com/office/powerpoint/2010/main" val="210726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DB3CD4-2172-514C-8CFF-21DDB713BBE9}"/>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F0ED9C9-5A06-A944-B059-6DA70C95143A}"/>
              </a:ext>
            </a:extLst>
          </p:cNvPr>
          <p:cNvSpPr>
            <a:spLocks noGrp="1"/>
          </p:cNvSpPr>
          <p:nvPr>
            <p:ph type="title"/>
          </p:nvPr>
        </p:nvSpPr>
        <p:spPr>
          <a:xfrm>
            <a:off x="838201" y="916111"/>
            <a:ext cx="5480538" cy="490660"/>
          </a:xfrm>
        </p:spPr>
        <p:txBody>
          <a:bodyPr>
            <a:normAutofit fontScale="90000"/>
          </a:bodyPr>
          <a:lstStyle/>
          <a:p>
            <a:r>
              <a:rPr lang="es-ES_tradnl" dirty="0"/>
              <a:t>Descripción</a:t>
            </a:r>
          </a:p>
        </p:txBody>
      </p:sp>
      <p:sp>
        <p:nvSpPr>
          <p:cNvPr id="3" name="Content Placeholder 2">
            <a:extLst>
              <a:ext uri="{FF2B5EF4-FFF2-40B4-BE49-F238E27FC236}">
                <a16:creationId xmlns:a16="http://schemas.microsoft.com/office/drawing/2014/main" id="{80BFC75E-7D98-DF42-8BAE-23B580C6E28C}"/>
              </a:ext>
            </a:extLst>
          </p:cNvPr>
          <p:cNvSpPr>
            <a:spLocks noGrp="1"/>
          </p:cNvSpPr>
          <p:nvPr>
            <p:ph idx="1"/>
          </p:nvPr>
        </p:nvSpPr>
        <p:spPr>
          <a:xfrm>
            <a:off x="838201" y="1622610"/>
            <a:ext cx="9876691" cy="4351338"/>
          </a:xfrm>
        </p:spPr>
        <p:txBody>
          <a:bodyPr>
            <a:normAutofit fontScale="70000" lnSpcReduction="20000"/>
          </a:bodyPr>
          <a:lstStyle/>
          <a:p>
            <a:r>
              <a:rPr lang="es-ES_tradnl" dirty="0"/>
              <a:t>Alcaldía Mayor de Bogotá (</a:t>
            </a:r>
            <a:r>
              <a:rPr lang="es-ES_tradnl" dirty="0">
                <a:hlinkClick r:id="rId3">
                  <a:extLst>
                    <a:ext uri="{A12FA001-AC4F-418D-AE19-62706E023703}">
                      <ahyp:hlinkClr xmlns:ahyp="http://schemas.microsoft.com/office/drawing/2018/hyperlinkcolor" val="tx"/>
                    </a:ext>
                  </a:extLst>
                </a:hlinkClick>
              </a:rPr>
              <a:t>www.bogota.gov.co</a:t>
            </a:r>
            <a:r>
              <a:rPr lang="es-ES_tradnl" dirty="0"/>
              <a:t>)</a:t>
            </a:r>
          </a:p>
          <a:p>
            <a:r>
              <a:rPr lang="es-ES_tradnl" i="1" dirty="0" err="1"/>
              <a:t>Scrapping</a:t>
            </a:r>
            <a:r>
              <a:rPr lang="es-ES_tradnl" i="1" dirty="0"/>
              <a:t> </a:t>
            </a:r>
            <a:r>
              <a:rPr lang="es-ES_tradnl" dirty="0"/>
              <a:t>de 2650 (Principal) y 6870(Secundaria) noticias en temas de política pública como :</a:t>
            </a:r>
          </a:p>
          <a:p>
            <a:pPr lvl="1">
              <a:buFont typeface="Wingdings" pitchFamily="2" charset="2"/>
              <a:buChar char="ü"/>
            </a:pPr>
            <a:r>
              <a:rPr lang="es-ES_tradnl" dirty="0"/>
              <a:t>Seguridad</a:t>
            </a:r>
          </a:p>
          <a:p>
            <a:pPr lvl="1">
              <a:buFont typeface="Wingdings" pitchFamily="2" charset="2"/>
              <a:buChar char="ü"/>
            </a:pPr>
            <a:r>
              <a:rPr lang="es-ES_tradnl" dirty="0"/>
              <a:t>Movilidad</a:t>
            </a:r>
          </a:p>
          <a:p>
            <a:pPr lvl="1">
              <a:buFont typeface="Wingdings" pitchFamily="2" charset="2"/>
              <a:buChar char="ü"/>
            </a:pPr>
            <a:r>
              <a:rPr lang="es-ES_tradnl" dirty="0"/>
              <a:t>Integración Social</a:t>
            </a:r>
          </a:p>
          <a:p>
            <a:pPr lvl="1">
              <a:buFont typeface="Wingdings" pitchFamily="2" charset="2"/>
              <a:buChar char="ü"/>
            </a:pPr>
            <a:r>
              <a:rPr lang="es-ES_tradnl" dirty="0"/>
              <a:t>Ambiente</a:t>
            </a:r>
          </a:p>
          <a:p>
            <a:pPr lvl="1">
              <a:buFont typeface="Wingdings" pitchFamily="2" charset="2"/>
              <a:buChar char="ü"/>
            </a:pPr>
            <a:r>
              <a:rPr lang="es-ES_tradnl" dirty="0"/>
              <a:t>Hacienda</a:t>
            </a:r>
          </a:p>
          <a:p>
            <a:pPr lvl="1">
              <a:buFont typeface="Wingdings" pitchFamily="2" charset="2"/>
              <a:buChar char="ü"/>
            </a:pPr>
            <a:r>
              <a:rPr lang="es-ES_tradnl" dirty="0"/>
              <a:t>Hábitat</a:t>
            </a:r>
          </a:p>
          <a:p>
            <a:r>
              <a:rPr lang="es-ES_tradnl" dirty="0"/>
              <a:t>Limpieza de datos y análisis descriptivo utilizando:</a:t>
            </a:r>
          </a:p>
          <a:p>
            <a:pPr lvl="1">
              <a:buFont typeface="Wingdings" pitchFamily="2" charset="2"/>
              <a:buChar char="ü"/>
            </a:pPr>
            <a:r>
              <a:rPr lang="es-ES_tradnl" dirty="0"/>
              <a:t>Python </a:t>
            </a:r>
          </a:p>
          <a:p>
            <a:pPr lvl="1">
              <a:buFont typeface="Wingdings" pitchFamily="2" charset="2"/>
              <a:buChar char="ü"/>
            </a:pPr>
            <a:r>
              <a:rPr lang="es-ES_tradnl" dirty="0"/>
              <a:t>Estructuras de control</a:t>
            </a:r>
          </a:p>
          <a:p>
            <a:pPr lvl="1">
              <a:buFont typeface="Wingdings" pitchFamily="2" charset="2"/>
              <a:buChar char="ü"/>
            </a:pPr>
            <a:r>
              <a:rPr lang="es-ES_tradnl" dirty="0"/>
              <a:t>Expresiones regulares</a:t>
            </a:r>
          </a:p>
          <a:p>
            <a:pPr lvl="1">
              <a:buFont typeface="Wingdings" pitchFamily="2" charset="2"/>
              <a:buChar char="ü"/>
            </a:pPr>
            <a:r>
              <a:rPr lang="es-ES_tradnl" dirty="0" err="1"/>
              <a:t>MatPlotLib</a:t>
            </a:r>
            <a:endParaRPr lang="es-ES_tradnl" dirty="0"/>
          </a:p>
          <a:p>
            <a:pPr lvl="1">
              <a:buFont typeface="Wingdings" pitchFamily="2" charset="2"/>
              <a:buChar char="ü"/>
            </a:pPr>
            <a:r>
              <a:rPr lang="es-ES_tradnl" dirty="0" err="1"/>
              <a:t>WordCloud</a:t>
            </a:r>
            <a:endParaRPr lang="es-ES_tradnl" dirty="0"/>
          </a:p>
          <a:p>
            <a:pPr lvl="1">
              <a:buFont typeface="Wingdings" pitchFamily="2" charset="2"/>
              <a:buChar char="ü"/>
            </a:pPr>
            <a:r>
              <a:rPr lang="es-ES_tradnl" dirty="0" err="1"/>
              <a:t>Gephi</a:t>
            </a:r>
            <a:endParaRPr lang="es-ES_tradnl" dirty="0"/>
          </a:p>
          <a:p>
            <a:endParaRPr lang="en-US" dirty="0"/>
          </a:p>
          <a:p>
            <a:endParaRPr lang="en-US" dirty="0"/>
          </a:p>
        </p:txBody>
      </p:sp>
    </p:spTree>
    <p:extLst>
      <p:ext uri="{BB962C8B-B14F-4D97-AF65-F5344CB8AC3E}">
        <p14:creationId xmlns:p14="http://schemas.microsoft.com/office/powerpoint/2010/main" val="4254382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5F3FBD-9133-444F-9FA4-9C210AC50E57}"/>
              </a:ext>
            </a:extLst>
          </p:cNvPr>
          <p:cNvPicPr>
            <a:picLocks noChangeAspect="1"/>
          </p:cNvPicPr>
          <p:nvPr/>
        </p:nvPicPr>
        <p:blipFill>
          <a:blip r:embed="rId2"/>
          <a:stretch>
            <a:fillRect/>
          </a:stretch>
        </p:blipFill>
        <p:spPr>
          <a:xfrm>
            <a:off x="1805" y="0"/>
            <a:ext cx="12188389" cy="6858000"/>
          </a:xfrm>
          <a:prstGeom prst="rect">
            <a:avLst/>
          </a:prstGeom>
        </p:spPr>
      </p:pic>
      <p:sp>
        <p:nvSpPr>
          <p:cNvPr id="6" name="TextBox 5">
            <a:extLst>
              <a:ext uri="{FF2B5EF4-FFF2-40B4-BE49-F238E27FC236}">
                <a16:creationId xmlns:a16="http://schemas.microsoft.com/office/drawing/2014/main" id="{EA7A6E09-9691-5A4B-A12B-0869AAAFBF46}"/>
              </a:ext>
            </a:extLst>
          </p:cNvPr>
          <p:cNvSpPr txBox="1"/>
          <p:nvPr/>
        </p:nvSpPr>
        <p:spPr>
          <a:xfrm>
            <a:off x="6423102" y="512956"/>
            <a:ext cx="5364289" cy="369332"/>
          </a:xfrm>
          <a:prstGeom prst="rect">
            <a:avLst/>
          </a:prstGeom>
          <a:noFill/>
        </p:spPr>
        <p:txBody>
          <a:bodyPr wrap="none" rtlCol="0">
            <a:spAutoFit/>
          </a:bodyPr>
          <a:lstStyle/>
          <a:p>
            <a:r>
              <a:rPr lang="es-ES_tradnl" dirty="0"/>
              <a:t>Nube de palabras en forma de Bogotá D.C. (2016-2019)</a:t>
            </a:r>
          </a:p>
        </p:txBody>
      </p:sp>
    </p:spTree>
    <p:extLst>
      <p:ext uri="{BB962C8B-B14F-4D97-AF65-F5344CB8AC3E}">
        <p14:creationId xmlns:p14="http://schemas.microsoft.com/office/powerpoint/2010/main" val="1839798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5DBDE6E-FF2E-D54D-9098-EA411DA05284}"/>
              </a:ext>
            </a:extLst>
          </p:cNvPr>
          <p:cNvSpPr txBox="1"/>
          <p:nvPr/>
        </p:nvSpPr>
        <p:spPr>
          <a:xfrm>
            <a:off x="3072722" y="3040314"/>
            <a:ext cx="5806526" cy="369332"/>
          </a:xfrm>
          <a:prstGeom prst="rect">
            <a:avLst/>
          </a:prstGeom>
          <a:noFill/>
        </p:spPr>
        <p:txBody>
          <a:bodyPr wrap="none" rtlCol="0">
            <a:spAutoFit/>
          </a:bodyPr>
          <a:lstStyle/>
          <a:p>
            <a:r>
              <a:rPr lang="es-ES_tradnl" dirty="0"/>
              <a:t>Estadísticas Descriptivas de Noticias por periodos de tiempo</a:t>
            </a:r>
          </a:p>
        </p:txBody>
      </p:sp>
      <p:pic>
        <p:nvPicPr>
          <p:cNvPr id="14" name="Picture 13">
            <a:extLst>
              <a:ext uri="{FF2B5EF4-FFF2-40B4-BE49-F238E27FC236}">
                <a16:creationId xmlns:a16="http://schemas.microsoft.com/office/drawing/2014/main" id="{245A69B4-77E5-5E40-96AD-AA4B1A3DE3CE}"/>
              </a:ext>
            </a:extLst>
          </p:cNvPr>
          <p:cNvPicPr>
            <a:picLocks noChangeAspect="1"/>
          </p:cNvPicPr>
          <p:nvPr/>
        </p:nvPicPr>
        <p:blipFill rotWithShape="1">
          <a:blip r:embed="rId2"/>
          <a:srcRect l="8274" t="5910" r="8693" b="5415"/>
          <a:stretch/>
        </p:blipFill>
        <p:spPr>
          <a:xfrm>
            <a:off x="0" y="118694"/>
            <a:ext cx="6155473" cy="2921620"/>
          </a:xfrm>
          <a:prstGeom prst="rect">
            <a:avLst/>
          </a:prstGeom>
        </p:spPr>
      </p:pic>
      <p:pic>
        <p:nvPicPr>
          <p:cNvPr id="16" name="Picture 15">
            <a:extLst>
              <a:ext uri="{FF2B5EF4-FFF2-40B4-BE49-F238E27FC236}">
                <a16:creationId xmlns:a16="http://schemas.microsoft.com/office/drawing/2014/main" id="{5A9292B8-9C69-DC42-AAB9-0B099F35ECA8}"/>
              </a:ext>
            </a:extLst>
          </p:cNvPr>
          <p:cNvPicPr>
            <a:picLocks noChangeAspect="1"/>
          </p:cNvPicPr>
          <p:nvPr/>
        </p:nvPicPr>
        <p:blipFill rotWithShape="1">
          <a:blip r:embed="rId3"/>
          <a:srcRect l="8231" t="7710" r="9086" b="-111"/>
          <a:stretch/>
        </p:blipFill>
        <p:spPr>
          <a:xfrm>
            <a:off x="6092142" y="211873"/>
            <a:ext cx="5859828" cy="2910468"/>
          </a:xfrm>
          <a:prstGeom prst="rect">
            <a:avLst/>
          </a:prstGeom>
        </p:spPr>
      </p:pic>
      <p:pic>
        <p:nvPicPr>
          <p:cNvPr id="18" name="Picture 17">
            <a:extLst>
              <a:ext uri="{FF2B5EF4-FFF2-40B4-BE49-F238E27FC236}">
                <a16:creationId xmlns:a16="http://schemas.microsoft.com/office/drawing/2014/main" id="{00361B7C-8470-994D-A1C1-F70A41B58882}"/>
              </a:ext>
            </a:extLst>
          </p:cNvPr>
          <p:cNvPicPr>
            <a:picLocks noChangeAspect="1"/>
          </p:cNvPicPr>
          <p:nvPr/>
        </p:nvPicPr>
        <p:blipFill rotWithShape="1">
          <a:blip r:embed="rId4"/>
          <a:srcRect l="8323" t="7710" r="9634" b="6063"/>
          <a:stretch/>
        </p:blipFill>
        <p:spPr>
          <a:xfrm>
            <a:off x="78059" y="3695079"/>
            <a:ext cx="5668765" cy="2647951"/>
          </a:xfrm>
          <a:prstGeom prst="rect">
            <a:avLst/>
          </a:prstGeom>
        </p:spPr>
      </p:pic>
      <p:pic>
        <p:nvPicPr>
          <p:cNvPr id="20" name="Picture 19">
            <a:extLst>
              <a:ext uri="{FF2B5EF4-FFF2-40B4-BE49-F238E27FC236}">
                <a16:creationId xmlns:a16="http://schemas.microsoft.com/office/drawing/2014/main" id="{EFA95257-596B-1B44-8798-132891F7297C}"/>
              </a:ext>
            </a:extLst>
          </p:cNvPr>
          <p:cNvPicPr>
            <a:picLocks noChangeAspect="1"/>
          </p:cNvPicPr>
          <p:nvPr/>
        </p:nvPicPr>
        <p:blipFill rotWithShape="1">
          <a:blip r:embed="rId5"/>
          <a:srcRect l="8689" t="7710" r="9543" b="6063"/>
          <a:stretch/>
        </p:blipFill>
        <p:spPr>
          <a:xfrm>
            <a:off x="5887844" y="3695079"/>
            <a:ext cx="6064126" cy="2842135"/>
          </a:xfrm>
          <a:prstGeom prst="rect">
            <a:avLst/>
          </a:prstGeom>
        </p:spPr>
      </p:pic>
    </p:spTree>
    <p:extLst>
      <p:ext uri="{BB962C8B-B14F-4D97-AF65-F5344CB8AC3E}">
        <p14:creationId xmlns:p14="http://schemas.microsoft.com/office/powerpoint/2010/main" val="281548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6961C3-B7C0-0F4D-8640-AC3328E78166}"/>
              </a:ext>
            </a:extLst>
          </p:cNvPr>
          <p:cNvPicPr>
            <a:picLocks noChangeAspect="1"/>
          </p:cNvPicPr>
          <p:nvPr/>
        </p:nvPicPr>
        <p:blipFill rotWithShape="1">
          <a:blip r:embed="rId2"/>
          <a:srcRect l="8746" t="6050" r="9835"/>
          <a:stretch/>
        </p:blipFill>
        <p:spPr>
          <a:xfrm>
            <a:off x="4705815" y="3140303"/>
            <a:ext cx="7214839" cy="3700080"/>
          </a:xfrm>
          <a:prstGeom prst="rect">
            <a:avLst/>
          </a:prstGeom>
        </p:spPr>
      </p:pic>
      <p:sp>
        <p:nvSpPr>
          <p:cNvPr id="9" name="TextBox 8">
            <a:extLst>
              <a:ext uri="{FF2B5EF4-FFF2-40B4-BE49-F238E27FC236}">
                <a16:creationId xmlns:a16="http://schemas.microsoft.com/office/drawing/2014/main" id="{F10CD172-0555-BC47-9281-97CF5CCEF0FE}"/>
              </a:ext>
            </a:extLst>
          </p:cNvPr>
          <p:cNvSpPr txBox="1"/>
          <p:nvPr/>
        </p:nvSpPr>
        <p:spPr>
          <a:xfrm>
            <a:off x="518608" y="4549698"/>
            <a:ext cx="3582327" cy="923330"/>
          </a:xfrm>
          <a:prstGeom prst="rect">
            <a:avLst/>
          </a:prstGeom>
          <a:noFill/>
        </p:spPr>
        <p:txBody>
          <a:bodyPr wrap="none" rtlCol="0">
            <a:spAutoFit/>
          </a:bodyPr>
          <a:lstStyle/>
          <a:p>
            <a:r>
              <a:rPr lang="es-ES_tradnl" dirty="0"/>
              <a:t>Correlación y uso de las palabras </a:t>
            </a:r>
          </a:p>
          <a:p>
            <a:r>
              <a:rPr lang="es-ES_tradnl" dirty="0"/>
              <a:t>más usadas en el archivo de noticias</a:t>
            </a:r>
          </a:p>
          <a:p>
            <a:r>
              <a:rPr lang="es-ES_tradnl" dirty="0"/>
              <a:t>de la alcaldía mayor de Bogotá.</a:t>
            </a:r>
          </a:p>
        </p:txBody>
      </p:sp>
      <p:sp>
        <p:nvSpPr>
          <p:cNvPr id="10" name="TextBox 9">
            <a:extLst>
              <a:ext uri="{FF2B5EF4-FFF2-40B4-BE49-F238E27FC236}">
                <a16:creationId xmlns:a16="http://schemas.microsoft.com/office/drawing/2014/main" id="{18261B7F-D05B-7642-816E-C8A8153FCDBC}"/>
              </a:ext>
            </a:extLst>
          </p:cNvPr>
          <p:cNvSpPr txBox="1"/>
          <p:nvPr/>
        </p:nvSpPr>
        <p:spPr>
          <a:xfrm>
            <a:off x="6713034" y="947854"/>
            <a:ext cx="4956870" cy="923330"/>
          </a:xfrm>
          <a:prstGeom prst="rect">
            <a:avLst/>
          </a:prstGeom>
          <a:noFill/>
        </p:spPr>
        <p:txBody>
          <a:bodyPr wrap="none" rtlCol="0">
            <a:spAutoFit/>
          </a:bodyPr>
          <a:lstStyle/>
          <a:p>
            <a:r>
              <a:rPr lang="es-ES_tradnl" dirty="0"/>
              <a:t>Periodos con mayor número de noticias publicadas</a:t>
            </a:r>
          </a:p>
          <a:p>
            <a:r>
              <a:rPr lang="es-ES_tradnl" dirty="0"/>
              <a:t>en el archivo de noticias de Bogotá periodo </a:t>
            </a:r>
          </a:p>
          <a:p>
            <a:r>
              <a:rPr lang="es-ES_tradnl" dirty="0"/>
              <a:t>(Nov 12- </a:t>
            </a:r>
            <a:r>
              <a:rPr lang="es-ES_tradnl" dirty="0" err="1"/>
              <a:t>May</a:t>
            </a:r>
            <a:r>
              <a:rPr lang="es-ES_tradnl" dirty="0"/>
              <a:t> 2019).</a:t>
            </a:r>
          </a:p>
        </p:txBody>
      </p:sp>
      <p:pic>
        <p:nvPicPr>
          <p:cNvPr id="12" name="Picture 11">
            <a:extLst>
              <a:ext uri="{FF2B5EF4-FFF2-40B4-BE49-F238E27FC236}">
                <a16:creationId xmlns:a16="http://schemas.microsoft.com/office/drawing/2014/main" id="{8576D601-F02B-4F4D-BC7A-4E838B9DAB99}"/>
              </a:ext>
            </a:extLst>
          </p:cNvPr>
          <p:cNvPicPr>
            <a:picLocks noChangeAspect="1"/>
          </p:cNvPicPr>
          <p:nvPr/>
        </p:nvPicPr>
        <p:blipFill rotWithShape="1">
          <a:blip r:embed="rId3"/>
          <a:srcRect l="8859" t="11527" r="9811" b="895"/>
          <a:stretch/>
        </p:blipFill>
        <p:spPr>
          <a:xfrm>
            <a:off x="156119" y="104167"/>
            <a:ext cx="6445404" cy="3084643"/>
          </a:xfrm>
          <a:prstGeom prst="rect">
            <a:avLst/>
          </a:prstGeom>
        </p:spPr>
      </p:pic>
    </p:spTree>
    <p:extLst>
      <p:ext uri="{BB962C8B-B14F-4D97-AF65-F5344CB8AC3E}">
        <p14:creationId xmlns:p14="http://schemas.microsoft.com/office/powerpoint/2010/main" val="3205676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781757A-71F5-8D45-9B3B-FB44940FFD99}"/>
              </a:ext>
            </a:extLst>
          </p:cNvPr>
          <p:cNvSpPr txBox="1"/>
          <p:nvPr/>
        </p:nvSpPr>
        <p:spPr>
          <a:xfrm>
            <a:off x="6813395" y="1260087"/>
            <a:ext cx="4894673" cy="646331"/>
          </a:xfrm>
          <a:prstGeom prst="rect">
            <a:avLst/>
          </a:prstGeom>
          <a:noFill/>
        </p:spPr>
        <p:txBody>
          <a:bodyPr wrap="none" rtlCol="0">
            <a:spAutoFit/>
          </a:bodyPr>
          <a:lstStyle/>
          <a:p>
            <a:r>
              <a:rPr lang="es-ES_tradnl" dirty="0"/>
              <a:t>Relación entre palabras Metro y Transmilenio </a:t>
            </a:r>
          </a:p>
          <a:p>
            <a:r>
              <a:rPr lang="es-ES_tradnl" dirty="0"/>
              <a:t>en las dos pasadas administraciones de la alcaldía.</a:t>
            </a:r>
          </a:p>
        </p:txBody>
      </p:sp>
      <p:sp>
        <p:nvSpPr>
          <p:cNvPr id="11" name="TextBox 10">
            <a:extLst>
              <a:ext uri="{FF2B5EF4-FFF2-40B4-BE49-F238E27FC236}">
                <a16:creationId xmlns:a16="http://schemas.microsoft.com/office/drawing/2014/main" id="{73F66F3D-EE86-BC49-9A89-41535A3ED6A7}"/>
              </a:ext>
            </a:extLst>
          </p:cNvPr>
          <p:cNvSpPr txBox="1"/>
          <p:nvPr/>
        </p:nvSpPr>
        <p:spPr>
          <a:xfrm>
            <a:off x="1" y="4605160"/>
            <a:ext cx="4594206" cy="369332"/>
          </a:xfrm>
          <a:prstGeom prst="rect">
            <a:avLst/>
          </a:prstGeom>
          <a:noFill/>
        </p:spPr>
        <p:txBody>
          <a:bodyPr wrap="none" rtlCol="0">
            <a:spAutoFit/>
          </a:bodyPr>
          <a:lstStyle/>
          <a:p>
            <a:r>
              <a:rPr lang="es-ES_tradnl" dirty="0"/>
              <a:t>Relación entre palabras Séptima y Transmilenio</a:t>
            </a:r>
          </a:p>
        </p:txBody>
      </p:sp>
      <p:pic>
        <p:nvPicPr>
          <p:cNvPr id="13" name="Picture 12">
            <a:extLst>
              <a:ext uri="{FF2B5EF4-FFF2-40B4-BE49-F238E27FC236}">
                <a16:creationId xmlns:a16="http://schemas.microsoft.com/office/drawing/2014/main" id="{EFDC5ECE-917E-ED42-B12E-4A7F798F6DA7}"/>
              </a:ext>
            </a:extLst>
          </p:cNvPr>
          <p:cNvPicPr>
            <a:picLocks noChangeAspect="1"/>
          </p:cNvPicPr>
          <p:nvPr/>
        </p:nvPicPr>
        <p:blipFill rotWithShape="1">
          <a:blip r:embed="rId3"/>
          <a:srcRect l="8871" t="7093" r="9634" b="919"/>
          <a:stretch/>
        </p:blipFill>
        <p:spPr>
          <a:xfrm>
            <a:off x="1" y="106334"/>
            <a:ext cx="6813394" cy="3418167"/>
          </a:xfrm>
          <a:prstGeom prst="rect">
            <a:avLst/>
          </a:prstGeom>
        </p:spPr>
      </p:pic>
      <p:pic>
        <p:nvPicPr>
          <p:cNvPr id="15" name="Picture 14">
            <a:extLst>
              <a:ext uri="{FF2B5EF4-FFF2-40B4-BE49-F238E27FC236}">
                <a16:creationId xmlns:a16="http://schemas.microsoft.com/office/drawing/2014/main" id="{589D5255-30FB-F041-8720-F3CEA1351510}"/>
              </a:ext>
            </a:extLst>
          </p:cNvPr>
          <p:cNvPicPr>
            <a:picLocks noChangeAspect="1"/>
          </p:cNvPicPr>
          <p:nvPr/>
        </p:nvPicPr>
        <p:blipFill rotWithShape="1">
          <a:blip r:embed="rId4"/>
          <a:srcRect l="8829" t="7011" r="9715" b="924"/>
          <a:stretch/>
        </p:blipFill>
        <p:spPr>
          <a:xfrm>
            <a:off x="4722470" y="3105824"/>
            <a:ext cx="7469529" cy="3752176"/>
          </a:xfrm>
          <a:prstGeom prst="rect">
            <a:avLst/>
          </a:prstGeom>
        </p:spPr>
      </p:pic>
    </p:spTree>
    <p:extLst>
      <p:ext uri="{BB962C8B-B14F-4D97-AF65-F5344CB8AC3E}">
        <p14:creationId xmlns:p14="http://schemas.microsoft.com/office/powerpoint/2010/main" val="470000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F2820D-F854-BD42-82A1-CCCE5DF30A64}"/>
              </a:ext>
            </a:extLst>
          </p:cNvPr>
          <p:cNvPicPr>
            <a:picLocks noChangeAspect="1"/>
          </p:cNvPicPr>
          <p:nvPr/>
        </p:nvPicPr>
        <p:blipFill>
          <a:blip r:embed="rId2"/>
          <a:stretch>
            <a:fillRect/>
          </a:stretch>
        </p:blipFill>
        <p:spPr>
          <a:xfrm>
            <a:off x="0" y="0"/>
            <a:ext cx="6764650" cy="3341077"/>
          </a:xfrm>
          <a:prstGeom prst="rect">
            <a:avLst/>
          </a:prstGeom>
        </p:spPr>
      </p:pic>
      <p:pic>
        <p:nvPicPr>
          <p:cNvPr id="7" name="Picture 6">
            <a:extLst>
              <a:ext uri="{FF2B5EF4-FFF2-40B4-BE49-F238E27FC236}">
                <a16:creationId xmlns:a16="http://schemas.microsoft.com/office/drawing/2014/main" id="{A5487646-C116-F140-B63A-46EF388FB9E1}"/>
              </a:ext>
            </a:extLst>
          </p:cNvPr>
          <p:cNvPicPr>
            <a:picLocks noChangeAspect="1"/>
          </p:cNvPicPr>
          <p:nvPr/>
        </p:nvPicPr>
        <p:blipFill>
          <a:blip r:embed="rId3"/>
          <a:stretch>
            <a:fillRect/>
          </a:stretch>
        </p:blipFill>
        <p:spPr>
          <a:xfrm>
            <a:off x="4892047" y="3341077"/>
            <a:ext cx="7299954" cy="3516924"/>
          </a:xfrm>
          <a:prstGeom prst="rect">
            <a:avLst/>
          </a:prstGeom>
        </p:spPr>
      </p:pic>
      <p:sp>
        <p:nvSpPr>
          <p:cNvPr id="11" name="Frame 10">
            <a:extLst>
              <a:ext uri="{FF2B5EF4-FFF2-40B4-BE49-F238E27FC236}">
                <a16:creationId xmlns:a16="http://schemas.microsoft.com/office/drawing/2014/main" id="{D4391786-5A42-9742-BDB3-B98BF6249606}"/>
              </a:ext>
            </a:extLst>
          </p:cNvPr>
          <p:cNvSpPr/>
          <p:nvPr/>
        </p:nvSpPr>
        <p:spPr>
          <a:xfrm>
            <a:off x="3657599" y="1258432"/>
            <a:ext cx="3032912" cy="249145"/>
          </a:xfrm>
          <a:prstGeom prst="frame">
            <a:avLst>
              <a:gd name="adj1" fmla="val 11791"/>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2" name="Frame 11">
            <a:extLst>
              <a:ext uri="{FF2B5EF4-FFF2-40B4-BE49-F238E27FC236}">
                <a16:creationId xmlns:a16="http://schemas.microsoft.com/office/drawing/2014/main" id="{2D0DA01B-B164-6F43-BFE2-FDE31F9B8419}"/>
              </a:ext>
            </a:extLst>
          </p:cNvPr>
          <p:cNvSpPr/>
          <p:nvPr/>
        </p:nvSpPr>
        <p:spPr>
          <a:xfrm>
            <a:off x="8184995" y="6133170"/>
            <a:ext cx="3702285" cy="289931"/>
          </a:xfrm>
          <a:prstGeom prst="frame">
            <a:avLst>
              <a:gd name="adj1" fmla="val 23329"/>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3" name="Frame 12">
            <a:extLst>
              <a:ext uri="{FF2B5EF4-FFF2-40B4-BE49-F238E27FC236}">
                <a16:creationId xmlns:a16="http://schemas.microsoft.com/office/drawing/2014/main" id="{D9C3258D-F840-C04C-AF8E-8EDAA9399286}"/>
              </a:ext>
            </a:extLst>
          </p:cNvPr>
          <p:cNvSpPr/>
          <p:nvPr/>
        </p:nvSpPr>
        <p:spPr>
          <a:xfrm>
            <a:off x="3657599" y="2299755"/>
            <a:ext cx="3032912" cy="249145"/>
          </a:xfrm>
          <a:prstGeom prst="frame">
            <a:avLst>
              <a:gd name="adj1" fmla="val 11791"/>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6" name="Frame 15">
            <a:extLst>
              <a:ext uri="{FF2B5EF4-FFF2-40B4-BE49-F238E27FC236}">
                <a16:creationId xmlns:a16="http://schemas.microsoft.com/office/drawing/2014/main" id="{358A8B4E-841A-5E4A-AC1D-0AC01F2D55B2}"/>
              </a:ext>
            </a:extLst>
          </p:cNvPr>
          <p:cNvSpPr/>
          <p:nvPr/>
        </p:nvSpPr>
        <p:spPr>
          <a:xfrm>
            <a:off x="3657599" y="1709524"/>
            <a:ext cx="3032912" cy="249145"/>
          </a:xfrm>
          <a:prstGeom prst="frame">
            <a:avLst>
              <a:gd name="adj1" fmla="val 11791"/>
            </a:avLst>
          </a:prstGeom>
          <a:solidFill>
            <a:schemeClr val="accent1">
              <a:alpha val="97000"/>
            </a:schemeClr>
          </a:solidFill>
          <a:ln w="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7" name="TextBox 16">
            <a:extLst>
              <a:ext uri="{FF2B5EF4-FFF2-40B4-BE49-F238E27FC236}">
                <a16:creationId xmlns:a16="http://schemas.microsoft.com/office/drawing/2014/main" id="{12947FD7-3E8F-FB4D-9458-B56ADF6F2EE1}"/>
              </a:ext>
            </a:extLst>
          </p:cNvPr>
          <p:cNvSpPr txBox="1"/>
          <p:nvPr/>
        </p:nvSpPr>
        <p:spPr>
          <a:xfrm>
            <a:off x="6865559" y="1485872"/>
            <a:ext cx="5225533" cy="369332"/>
          </a:xfrm>
          <a:prstGeom prst="rect">
            <a:avLst/>
          </a:prstGeom>
          <a:noFill/>
        </p:spPr>
        <p:txBody>
          <a:bodyPr wrap="none" rtlCol="0">
            <a:spAutoFit/>
          </a:bodyPr>
          <a:lstStyle/>
          <a:p>
            <a:r>
              <a:rPr lang="es-ES_tradnl" dirty="0"/>
              <a:t>Presencia de palabras parrillero y contexto más usado</a:t>
            </a:r>
          </a:p>
        </p:txBody>
      </p:sp>
      <p:sp>
        <p:nvSpPr>
          <p:cNvPr id="18" name="Rectangle 17">
            <a:extLst>
              <a:ext uri="{FF2B5EF4-FFF2-40B4-BE49-F238E27FC236}">
                <a16:creationId xmlns:a16="http://schemas.microsoft.com/office/drawing/2014/main" id="{BF7ADBB0-DB45-A542-B73B-8080A94D8BEA}"/>
              </a:ext>
            </a:extLst>
          </p:cNvPr>
          <p:cNvSpPr/>
          <p:nvPr/>
        </p:nvSpPr>
        <p:spPr>
          <a:xfrm>
            <a:off x="142637" y="4776373"/>
            <a:ext cx="4134080" cy="646331"/>
          </a:xfrm>
          <a:prstGeom prst="rect">
            <a:avLst/>
          </a:prstGeom>
        </p:spPr>
        <p:txBody>
          <a:bodyPr wrap="none">
            <a:spAutoFit/>
          </a:bodyPr>
          <a:lstStyle/>
          <a:p>
            <a:r>
              <a:rPr lang="es-ES_tradnl" dirty="0"/>
              <a:t>Presencia de palabras pico y contexto más</a:t>
            </a:r>
          </a:p>
          <a:p>
            <a:r>
              <a:rPr lang="es-ES_tradnl" dirty="0"/>
              <a:t> usado</a:t>
            </a:r>
          </a:p>
        </p:txBody>
      </p:sp>
    </p:spTree>
    <p:extLst>
      <p:ext uri="{BB962C8B-B14F-4D97-AF65-F5344CB8AC3E}">
        <p14:creationId xmlns:p14="http://schemas.microsoft.com/office/powerpoint/2010/main" val="2709924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417</TotalTime>
  <Words>650</Words>
  <Application>Microsoft Macintosh PowerPoint</Application>
  <PresentationFormat>Widescreen</PresentationFormat>
  <Paragraphs>69</Paragraphs>
  <Slides>19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Análisis Archivo Noticias Alcaldía Mayor de Bogotá 2016-2019 (Mayo)</vt:lpstr>
      <vt:lpstr>Motivación</vt:lpstr>
      <vt:lpstr>Objetivo   Analizar si la información publicada en el archivo de noticias de la página de la Alcaldía Mayor de Bogotá muestra la situación real de los acontecimientos ocurridos en la capital a lo largo del periodo de la administración de Enrique Peñaloza.  Ver el cambio de algunas palabras de las dos pasadas Administraciones.</vt:lpstr>
      <vt:lpstr>Descripción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Conclusión </vt:lpstr>
      <vt:lpstr>Referencias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Archivo Noticias Alcaldía Mayor de Bogotá 2016-2019 (Mayo)</dc:title>
  <dc:creator>Sebastian Castro Rodriguez</dc:creator>
  <cp:lastModifiedBy>Sebastian Castro Rodriguez</cp:lastModifiedBy>
  <cp:revision>19</cp:revision>
  <dcterms:created xsi:type="dcterms:W3CDTF">2019-05-23T13:49:51Z</dcterms:created>
  <dcterms:modified xsi:type="dcterms:W3CDTF">2019-05-23T20:47:11Z</dcterms:modified>
</cp:coreProperties>
</file>